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98" r:id="rId4"/>
    <p:sldId id="282" r:id="rId5"/>
    <p:sldId id="296" r:id="rId6"/>
    <p:sldId id="297" r:id="rId7"/>
    <p:sldId id="283" r:id="rId8"/>
    <p:sldId id="284" r:id="rId9"/>
    <p:sldId id="295" r:id="rId10"/>
    <p:sldId id="260" r:id="rId11"/>
    <p:sldId id="299" r:id="rId12"/>
    <p:sldId id="285" r:id="rId13"/>
    <p:sldId id="286" r:id="rId14"/>
    <p:sldId id="288" r:id="rId15"/>
    <p:sldId id="287" r:id="rId16"/>
    <p:sldId id="293" r:id="rId17"/>
    <p:sldId id="300" r:id="rId18"/>
    <p:sldId id="289" r:id="rId19"/>
    <p:sldId id="290" r:id="rId20"/>
    <p:sldId id="301" r:id="rId21"/>
    <p:sldId id="291" r:id="rId22"/>
    <p:sldId id="292" r:id="rId23"/>
    <p:sldId id="294" r:id="rId24"/>
    <p:sldId id="276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91D4"/>
    <a:srgbClr val="3477A4"/>
    <a:srgbClr val="003091"/>
    <a:srgbClr val="1348A5"/>
    <a:srgbClr val="052B6D"/>
    <a:srgbClr val="0627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660" autoAdjust="0"/>
  </p:normalViewPr>
  <p:slideViewPr>
    <p:cSldViewPr>
      <p:cViewPr varScale="1">
        <p:scale>
          <a:sx n="78" d="100"/>
          <a:sy n="78" d="100"/>
        </p:scale>
        <p:origin x="108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1066800" y="0"/>
            <a:ext cx="8077200" cy="6858000"/>
            <a:chOff x="672" y="0"/>
            <a:chExt cx="5088" cy="4320"/>
          </a:xfrm>
        </p:grpSpPr>
        <p:sp>
          <p:nvSpPr>
            <p:cNvPr id="5" name="Oval 20"/>
            <p:cNvSpPr>
              <a:spLocks noChangeArrowheads="1"/>
            </p:cNvSpPr>
            <p:nvPr/>
          </p:nvSpPr>
          <p:spPr bwMode="ltGray">
            <a:xfrm>
              <a:off x="672" y="4"/>
              <a:ext cx="4628" cy="4316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latin typeface="Arial" charset="0"/>
                <a:ea typeface="宋体" pitchFamily="2" charset="-122"/>
              </a:endParaRPr>
            </a:p>
          </p:txBody>
        </p:sp>
        <p:sp>
          <p:nvSpPr>
            <p:cNvPr id="6" name="Rectangle 21"/>
            <p:cNvSpPr>
              <a:spLocks noChangeArrowheads="1"/>
            </p:cNvSpPr>
            <p:nvPr/>
          </p:nvSpPr>
          <p:spPr bwMode="ltGray">
            <a:xfrm>
              <a:off x="3056" y="0"/>
              <a:ext cx="2704" cy="431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latin typeface="Arial" charset="0"/>
                <a:ea typeface="宋体" pitchFamily="2" charset="-122"/>
              </a:endParaRPr>
            </a:p>
          </p:txBody>
        </p:sp>
      </p:grpSp>
      <p:sp>
        <p:nvSpPr>
          <p:cNvPr id="7" name="Oval 17" descr="32115"/>
          <p:cNvSpPr>
            <a:spLocks noChangeArrowheads="1"/>
          </p:cNvSpPr>
          <p:nvPr/>
        </p:nvSpPr>
        <p:spPr bwMode="ltGray">
          <a:xfrm>
            <a:off x="1476375" y="1916113"/>
            <a:ext cx="4391025" cy="4433887"/>
          </a:xfrm>
          <a:prstGeom prst="ellipse">
            <a:avLst/>
          </a:prstGeom>
          <a:blipFill dpi="0" rotWithShape="0">
            <a:blip r:embed="rId2" cstate="print"/>
            <a:srcRect/>
            <a:stretch>
              <a:fillRect/>
            </a:stretch>
          </a:blip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>
              <a:latin typeface="Arial" charset="0"/>
              <a:ea typeface="宋体" pitchFamily="2" charset="-122"/>
            </a:endParaRP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228600" y="228600"/>
            <a:ext cx="1600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1600" b="1">
                <a:latin typeface="Arial" charset="0"/>
                <a:ea typeface="宋体" charset="-122"/>
              </a:rPr>
              <a:t>Company</a:t>
            </a:r>
          </a:p>
          <a:p>
            <a:pPr>
              <a:defRPr/>
            </a:pPr>
            <a:r>
              <a:rPr lang="en-US" altLang="zh-CN" sz="2400" b="1">
                <a:solidFill>
                  <a:schemeClr val="tx2"/>
                </a:solidFill>
                <a:latin typeface="Arial" charset="0"/>
                <a:ea typeface="宋体" charset="-122"/>
              </a:rPr>
              <a:t>LOGO</a:t>
            </a:r>
          </a:p>
        </p:txBody>
      </p:sp>
      <p:sp>
        <p:nvSpPr>
          <p:cNvPr id="9" name="Oval 18"/>
          <p:cNvSpPr>
            <a:spLocks noChangeArrowheads="1"/>
          </p:cNvSpPr>
          <p:nvPr/>
        </p:nvSpPr>
        <p:spPr bwMode="ltGray">
          <a:xfrm>
            <a:off x="5186363" y="6132513"/>
            <a:ext cx="428625" cy="385762"/>
          </a:xfrm>
          <a:prstGeom prst="ellips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>
              <a:latin typeface="Arial" charset="0"/>
              <a:ea typeface="宋体" pitchFamily="2" charset="-122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white">
          <a:xfrm>
            <a:off x="1524000" y="914400"/>
            <a:ext cx="7315200" cy="1295400"/>
          </a:xfrm>
        </p:spPr>
        <p:txBody>
          <a:bodyPr/>
          <a:lstStyle>
            <a:lvl1pPr>
              <a:defRPr sz="4000" u="sng"/>
            </a:lvl1pPr>
          </a:lstStyle>
          <a:p>
            <a:r>
              <a:rPr lang="en-US" altLang="zh-CN"/>
              <a:t>Click to edit Master title</a:t>
            </a:r>
            <a:br>
              <a:rPr lang="en-US" altLang="zh-CN"/>
            </a:br>
            <a:r>
              <a:rPr lang="en-US" altLang="zh-CN"/>
              <a:t>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5562600" y="6172200"/>
            <a:ext cx="3581400" cy="381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 b="1"/>
            </a:lvl1pPr>
          </a:lstStyle>
          <a:p>
            <a:r>
              <a:rPr lang="en-US" altLang="zh-CN"/>
              <a:t>Click to edit Master </a:t>
            </a:r>
          </a:p>
          <a:p>
            <a:r>
              <a:rPr lang="en-US" altLang="zh-CN"/>
              <a:t>subtitle style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 sz="1200"/>
            </a:lvl1pPr>
          </a:lstStyle>
          <a:p>
            <a:fld id="{5ACBB1CD-41B3-4C2E-AE68-97B285135F3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13945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AE8ECB-4BD5-49DD-A6F5-E8C1CCB8180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6051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91300" y="123825"/>
            <a:ext cx="2095500" cy="62007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4800" y="123825"/>
            <a:ext cx="6134100" cy="62007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493C10-C94E-4D2C-80A5-7FE34EDF18E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987514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4800" y="123825"/>
            <a:ext cx="7162800" cy="8382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076325"/>
            <a:ext cx="8229600" cy="5248275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A63C82-98CD-45D6-8915-3E960862496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48078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DC1002-3C6E-4350-B028-60328064B70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96799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52F0CC-D3EA-412F-9682-473FCFA9311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8921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9170BC-8F12-466B-A1EC-B175440C98E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58602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DAEBDD-A157-4EAA-89E8-37A038D02FB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13740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F7D6AB-E8ED-4B4B-9524-FDD5C69C43A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94710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DB00FF-7047-48B3-9FD7-719D1A2F9E3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74317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084D83-005B-42C5-BF97-8F8E8116467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4073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1C5B7B-0BA3-440F-91EB-2A5E29DA0FA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45985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gradFill rotWithShape="0">
          <a:gsLst>
            <a:gs pos="0">
              <a:srgbClr val="000035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Rectangle 17"/>
          <p:cNvSpPr>
            <a:spLocks noChangeArrowheads="1"/>
          </p:cNvSpPr>
          <p:nvPr/>
        </p:nvSpPr>
        <p:spPr bwMode="white">
          <a:xfrm>
            <a:off x="3733800" y="0"/>
            <a:ext cx="5410200" cy="68580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>
              <a:latin typeface="Arial" charset="0"/>
              <a:ea typeface="宋体" pitchFamily="2" charset="-122"/>
            </a:endParaRPr>
          </a:p>
        </p:txBody>
      </p:sp>
      <p:sp>
        <p:nvSpPr>
          <p:cNvPr id="1042" name="Oval 18"/>
          <p:cNvSpPr>
            <a:spLocks noChangeArrowheads="1"/>
          </p:cNvSpPr>
          <p:nvPr/>
        </p:nvSpPr>
        <p:spPr bwMode="white">
          <a:xfrm>
            <a:off x="292100" y="0"/>
            <a:ext cx="6858000" cy="6870700"/>
          </a:xfrm>
          <a:prstGeom prst="ellips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571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>
              <a:latin typeface="Arial" charset="0"/>
              <a:ea typeface="宋体" pitchFamily="2" charset="-122"/>
            </a:endParaRP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76325"/>
            <a:ext cx="8229600" cy="524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宋体" panose="02010600030101010101" pitchFamily="2" charset="-122"/>
              </a:defRPr>
            </a:lvl1pPr>
          </a:lstStyle>
          <a:p>
            <a:fld id="{0330C7BD-9270-4F0A-9773-262898DF7888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auto">
          <a:xfrm>
            <a:off x="0" y="911225"/>
            <a:ext cx="914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zh-CN" altLang="en-US">
              <a:latin typeface="Arial" charset="0"/>
            </a:endParaRPr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auto">
          <a:xfrm>
            <a:off x="0" y="6400800"/>
            <a:ext cx="914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zh-CN" altLang="en-US">
              <a:latin typeface="Arial" charset="0"/>
            </a:endParaRPr>
          </a:p>
        </p:txBody>
      </p:sp>
      <p:sp>
        <p:nvSpPr>
          <p:cNvPr id="1045" name="Oval 21" descr="32115"/>
          <p:cNvSpPr>
            <a:spLocks noChangeArrowheads="1"/>
          </p:cNvSpPr>
          <p:nvPr/>
        </p:nvSpPr>
        <p:spPr bwMode="gray">
          <a:xfrm>
            <a:off x="7524750" y="298450"/>
            <a:ext cx="1227138" cy="1225550"/>
          </a:xfrm>
          <a:prstGeom prst="ellipse">
            <a:avLst/>
          </a:prstGeom>
          <a:blipFill dpi="0" rotWithShape="0">
            <a:blip r:embed="rId14" cstate="print"/>
            <a:srcRect/>
            <a:stretch>
              <a:fillRect/>
            </a:stretch>
          </a:blip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>
              <a:latin typeface="Arial" charset="0"/>
              <a:ea typeface="宋体" pitchFamily="2" charset="-122"/>
            </a:endParaRPr>
          </a:p>
        </p:txBody>
      </p:sp>
      <p:sp>
        <p:nvSpPr>
          <p:cNvPr id="1035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304800" y="123825"/>
            <a:ext cx="7162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2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5" grpId="0" animBg="1"/>
    </p:bld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31_A-JS00009_20101129.xls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838200"/>
            <a:ext cx="7315200" cy="1295400"/>
          </a:xfrm>
        </p:spPr>
        <p:txBody>
          <a:bodyPr/>
          <a:lstStyle/>
          <a:p>
            <a:pPr eaLnBrk="1" hangingPunct="1"/>
            <a:r>
              <a:rPr lang="en-US" altLang="zh-CN" smtClean="0">
                <a:ea typeface="宋体" panose="02010600030101010101" pitchFamily="2" charset="-122"/>
              </a:rPr>
              <a:t>CADAL</a:t>
            </a:r>
            <a:r>
              <a:rPr lang="zh-CN" altLang="en-US" smtClean="0">
                <a:ea typeface="宋体" panose="02010600030101010101" pitchFamily="2" charset="-122"/>
              </a:rPr>
              <a:t>质检过程</a:t>
            </a:r>
            <a:endParaRPr lang="en-US" altLang="zh-CN" smtClean="0">
              <a:ea typeface="宋体" panose="02010600030101010101" pitchFamily="2" charset="-122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0" y="6172200"/>
            <a:ext cx="3962400" cy="457200"/>
          </a:xfrm>
        </p:spPr>
        <p:txBody>
          <a:bodyPr/>
          <a:lstStyle/>
          <a:p>
            <a:pPr eaLnBrk="1" hangingPunct="1"/>
            <a:r>
              <a:rPr lang="zh-CN" altLang="en-US" smtClean="0">
                <a:ea typeface="宋体" panose="02010600030101010101" pitchFamily="2" charset="-122"/>
              </a:rPr>
              <a:t>     </a:t>
            </a:r>
            <a:r>
              <a:rPr lang="en-US" altLang="zh-CN" smtClean="0">
                <a:ea typeface="宋体" panose="02010600030101010101" pitchFamily="2" charset="-122"/>
              </a:rPr>
              <a:t>CADAL</a:t>
            </a:r>
            <a:r>
              <a:rPr lang="zh-CN" altLang="en-US" smtClean="0">
                <a:ea typeface="宋体" panose="02010600030101010101" pitchFamily="2" charset="-122"/>
              </a:rPr>
              <a:t>管理中心质检管理小组</a:t>
            </a:r>
            <a:endParaRPr lang="en-US" altLang="zh-CN" smtClean="0">
              <a:ea typeface="宋体" panose="02010600030101010101" pitchFamily="2" charset="-122"/>
            </a:endParaRPr>
          </a:p>
        </p:txBody>
      </p:sp>
      <p:pic>
        <p:nvPicPr>
          <p:cNvPr id="3076" name="图片 7" descr="未命名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0"/>
            <a:ext cx="123031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000" smtClean="0">
                <a:ea typeface="宋体" panose="02010600030101010101" pitchFamily="2" charset="-122"/>
              </a:rPr>
              <a:t>抽样模型</a:t>
            </a:r>
            <a:endParaRPr lang="en-US" altLang="zh-CN" sz="2400" smtClean="0">
              <a:solidFill>
                <a:schemeClr val="accent1"/>
              </a:solidFill>
              <a:ea typeface="宋体" panose="02010600030101010101" pitchFamily="2" charset="-122"/>
            </a:endParaRPr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5562600" y="3276600"/>
            <a:ext cx="2286000" cy="26670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100000">
                <a:srgbClr val="E3F1FF"/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zh-CN" altLang="zh-CN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5715000" y="3471863"/>
            <a:ext cx="20574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zh-CN" altLang="en-US" sz="2000" b="1">
                <a:solidFill>
                  <a:srgbClr val="000000"/>
                </a:solidFill>
                <a:ea typeface="宋体" panose="02010600030101010101" pitchFamily="2" charset="-122"/>
              </a:rPr>
              <a:t>历史通过率低</a:t>
            </a:r>
          </a:p>
          <a:p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</a:rPr>
              <a:t> </a:t>
            </a:r>
          </a:p>
          <a:p>
            <a:r>
              <a:rPr lang="zh-CN" altLang="en-US" sz="1400">
                <a:solidFill>
                  <a:srgbClr val="000000"/>
                </a:solidFill>
                <a:ea typeface="宋体" panose="02010600030101010101" pitchFamily="2" charset="-122"/>
              </a:rPr>
              <a:t>本次抽到质检的数量多</a:t>
            </a:r>
            <a:endParaRPr lang="en-US" altLang="zh-CN" sz="1400">
              <a:solidFill>
                <a:srgbClr val="000000"/>
              </a:solidFill>
              <a:ea typeface="宋体" panose="02010600030101010101" pitchFamily="2" charset="-122"/>
            </a:endParaRPr>
          </a:p>
          <a:p>
            <a:r>
              <a:rPr lang="zh-CN" altLang="en-US" sz="1400">
                <a:solidFill>
                  <a:srgbClr val="000000"/>
                </a:solidFill>
                <a:ea typeface="宋体" panose="02010600030101010101" pitchFamily="2" charset="-122"/>
              </a:rPr>
              <a:t>例如：本次抽样查的为</a:t>
            </a:r>
            <a:r>
              <a:rPr lang="en-US" altLang="zh-CN" sz="1400">
                <a:solidFill>
                  <a:srgbClr val="000000"/>
                </a:solidFill>
                <a:ea typeface="宋体" panose="02010600030101010101" pitchFamily="2" charset="-122"/>
              </a:rPr>
              <a:t>100</a:t>
            </a:r>
            <a:r>
              <a:rPr lang="zh-CN" altLang="en-US" sz="1400">
                <a:solidFill>
                  <a:srgbClr val="000000"/>
                </a:solidFill>
                <a:ea typeface="宋体" panose="02010600030101010101" pitchFamily="2" charset="-122"/>
              </a:rPr>
              <a:t>，历史通过率为</a:t>
            </a:r>
            <a:r>
              <a:rPr lang="en-US" altLang="zh-CN" sz="1400">
                <a:solidFill>
                  <a:srgbClr val="000000"/>
                </a:solidFill>
                <a:ea typeface="宋体" panose="02010600030101010101" pitchFamily="2" charset="-122"/>
              </a:rPr>
              <a:t>85%</a:t>
            </a:r>
            <a:r>
              <a:rPr lang="zh-CN" altLang="en-US" sz="1400">
                <a:solidFill>
                  <a:srgbClr val="000000"/>
                </a:solidFill>
                <a:ea typeface="宋体" panose="02010600030101010101" pitchFamily="2" charset="-122"/>
              </a:rPr>
              <a:t>，那么本次实际抽样结果是</a:t>
            </a:r>
            <a:r>
              <a:rPr lang="en-US" altLang="zh-CN" sz="1400">
                <a:solidFill>
                  <a:srgbClr val="000000"/>
                </a:solidFill>
                <a:ea typeface="宋体" panose="02010600030101010101" pitchFamily="2" charset="-122"/>
              </a:rPr>
              <a:t>(100/0.85)*1=117</a:t>
            </a:r>
            <a:r>
              <a:rPr lang="zh-CN" altLang="en-US" sz="1400">
                <a:solidFill>
                  <a:srgbClr val="000000"/>
                </a:solidFill>
                <a:ea typeface="宋体" panose="02010600030101010101" pitchFamily="2" charset="-122"/>
              </a:rPr>
              <a:t>（本）</a:t>
            </a:r>
            <a:endParaRPr lang="en-US" altLang="zh-CN" sz="1400">
              <a:solidFill>
                <a:srgbClr val="000000"/>
              </a:solidFill>
              <a:ea typeface="宋体" panose="02010600030101010101" pitchFamily="2" charset="-122"/>
            </a:endParaRPr>
          </a:p>
          <a:p>
            <a:endParaRPr lang="en-US" altLang="zh-CN" sz="140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1143000" y="3276600"/>
            <a:ext cx="2286000" cy="26670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100000">
                <a:srgbClr val="E3F1FF"/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zh-CN" altLang="zh-CN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238250" y="3476625"/>
            <a:ext cx="2038350" cy="197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zh-CN" altLang="en-US" sz="2000" b="1">
                <a:solidFill>
                  <a:srgbClr val="000000"/>
                </a:solidFill>
                <a:ea typeface="宋体" panose="02010600030101010101" pitchFamily="2" charset="-122"/>
              </a:rPr>
              <a:t>历史通过率高</a:t>
            </a:r>
            <a:endParaRPr lang="en-US" altLang="zh-CN" sz="2000" b="1">
              <a:solidFill>
                <a:srgbClr val="000000"/>
              </a:solidFill>
              <a:ea typeface="宋体" panose="02010600030101010101" pitchFamily="2" charset="-122"/>
            </a:endParaRPr>
          </a:p>
          <a:p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</a:rPr>
              <a:t> </a:t>
            </a:r>
          </a:p>
          <a:p>
            <a:r>
              <a:rPr lang="zh-CN" altLang="en-US" sz="1400">
                <a:solidFill>
                  <a:srgbClr val="000000"/>
                </a:solidFill>
                <a:ea typeface="宋体" panose="02010600030101010101" pitchFamily="2" charset="-122"/>
              </a:rPr>
              <a:t>本次抽到质检的数量少</a:t>
            </a:r>
            <a:endParaRPr lang="en-US" altLang="zh-CN" sz="1400">
              <a:solidFill>
                <a:srgbClr val="000000"/>
              </a:solidFill>
              <a:ea typeface="宋体" panose="02010600030101010101" pitchFamily="2" charset="-122"/>
            </a:endParaRPr>
          </a:p>
          <a:p>
            <a:r>
              <a:rPr lang="zh-CN" altLang="en-US" sz="1400">
                <a:solidFill>
                  <a:srgbClr val="000000"/>
                </a:solidFill>
                <a:ea typeface="宋体" panose="02010600030101010101" pitchFamily="2" charset="-122"/>
              </a:rPr>
              <a:t>例如：本次抽样查样本的为</a:t>
            </a:r>
            <a:r>
              <a:rPr lang="en-US" altLang="zh-CN" sz="1400">
                <a:solidFill>
                  <a:srgbClr val="000000"/>
                </a:solidFill>
                <a:ea typeface="宋体" panose="02010600030101010101" pitchFamily="2" charset="-122"/>
              </a:rPr>
              <a:t>100</a:t>
            </a:r>
            <a:r>
              <a:rPr lang="zh-CN" altLang="en-US" sz="1400">
                <a:solidFill>
                  <a:srgbClr val="000000"/>
                </a:solidFill>
                <a:ea typeface="宋体" panose="02010600030101010101" pitchFamily="2" charset="-122"/>
              </a:rPr>
              <a:t>，历史通过率为</a:t>
            </a:r>
            <a:r>
              <a:rPr lang="en-US" altLang="zh-CN" sz="1400">
                <a:solidFill>
                  <a:srgbClr val="000000"/>
                </a:solidFill>
                <a:ea typeface="宋体" panose="02010600030101010101" pitchFamily="2" charset="-122"/>
              </a:rPr>
              <a:t>95%</a:t>
            </a:r>
            <a:r>
              <a:rPr lang="zh-CN" altLang="en-US" sz="1400">
                <a:solidFill>
                  <a:srgbClr val="000000"/>
                </a:solidFill>
                <a:ea typeface="宋体" panose="02010600030101010101" pitchFamily="2" charset="-122"/>
              </a:rPr>
              <a:t>，那么本次实际抽样结果是（</a:t>
            </a:r>
            <a:r>
              <a:rPr lang="en-US" altLang="zh-CN" sz="1400">
                <a:solidFill>
                  <a:srgbClr val="000000"/>
                </a:solidFill>
                <a:ea typeface="宋体" panose="02010600030101010101" pitchFamily="2" charset="-122"/>
              </a:rPr>
              <a:t>100/0.95</a:t>
            </a:r>
            <a:r>
              <a:rPr lang="zh-CN" altLang="en-US" sz="1400">
                <a:solidFill>
                  <a:srgbClr val="000000"/>
                </a:solidFill>
                <a:ea typeface="宋体" panose="02010600030101010101" pitchFamily="2" charset="-122"/>
              </a:rPr>
              <a:t>）</a:t>
            </a:r>
            <a:r>
              <a:rPr lang="en-US" altLang="zh-CN" sz="1400">
                <a:solidFill>
                  <a:srgbClr val="000000"/>
                </a:solidFill>
                <a:ea typeface="宋体" panose="02010600030101010101" pitchFamily="2" charset="-122"/>
              </a:rPr>
              <a:t>*1=105</a:t>
            </a:r>
            <a:r>
              <a:rPr lang="zh-CN" altLang="en-US" sz="1400">
                <a:solidFill>
                  <a:srgbClr val="000000"/>
                </a:solidFill>
                <a:ea typeface="宋体" panose="02010600030101010101" pitchFamily="2" charset="-122"/>
              </a:rPr>
              <a:t>（本）</a:t>
            </a:r>
            <a:endParaRPr lang="en-US" altLang="zh-CN" sz="140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12295" name="AutoShape 7"/>
          <p:cNvSpPr>
            <a:spLocks noChangeAspect="1" noChangeArrowheads="1" noTextEdit="1"/>
          </p:cNvSpPr>
          <p:nvPr/>
        </p:nvSpPr>
        <p:spPr bwMode="gray">
          <a:xfrm>
            <a:off x="3222625" y="3176588"/>
            <a:ext cx="909638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7592" name="Freeform 8"/>
          <p:cNvSpPr>
            <a:spLocks/>
          </p:cNvSpPr>
          <p:nvPr/>
        </p:nvSpPr>
        <p:spPr bwMode="gray">
          <a:xfrm>
            <a:off x="3222625" y="3179763"/>
            <a:ext cx="903288" cy="1241425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tint val="31765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zh-CN" altLang="en-US">
              <a:latin typeface="Arial" charset="0"/>
              <a:ea typeface="宋体" charset="-122"/>
            </a:endParaRPr>
          </a:p>
        </p:txBody>
      </p:sp>
      <p:sp>
        <p:nvSpPr>
          <p:cNvPr id="12297" name="AutoShape 9"/>
          <p:cNvSpPr>
            <a:spLocks noChangeAspect="1" noChangeArrowheads="1" noTextEdit="1"/>
          </p:cNvSpPr>
          <p:nvPr/>
        </p:nvSpPr>
        <p:spPr bwMode="gray">
          <a:xfrm flipH="1">
            <a:off x="4868863" y="3176588"/>
            <a:ext cx="909637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7594" name="Freeform 10"/>
          <p:cNvSpPr>
            <a:spLocks/>
          </p:cNvSpPr>
          <p:nvPr/>
        </p:nvSpPr>
        <p:spPr bwMode="gray">
          <a:xfrm flipH="1">
            <a:off x="4875213" y="3179763"/>
            <a:ext cx="903287" cy="1241425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31765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zh-CN" altLang="en-US">
              <a:latin typeface="Arial" charset="0"/>
              <a:ea typeface="宋体" charset="-122"/>
            </a:endParaRPr>
          </a:p>
        </p:txBody>
      </p:sp>
      <p:grpSp>
        <p:nvGrpSpPr>
          <p:cNvPr id="12299" name="Group 11"/>
          <p:cNvGrpSpPr>
            <a:grpSpLocks/>
          </p:cNvGrpSpPr>
          <p:nvPr/>
        </p:nvGrpSpPr>
        <p:grpSpPr bwMode="auto">
          <a:xfrm>
            <a:off x="3048000" y="1552575"/>
            <a:ext cx="2998788" cy="1601788"/>
            <a:chOff x="1997" y="1314"/>
            <a:chExt cx="1889" cy="1009"/>
          </a:xfrm>
        </p:grpSpPr>
        <p:grpSp>
          <p:nvGrpSpPr>
            <p:cNvPr id="12301" name="Group 12"/>
            <p:cNvGrpSpPr>
              <a:grpSpLocks/>
            </p:cNvGrpSpPr>
            <p:nvPr/>
          </p:nvGrpSpPr>
          <p:grpSpPr bwMode="auto">
            <a:xfrm>
              <a:off x="1997" y="1404"/>
              <a:ext cx="1889" cy="919"/>
              <a:chOff x="1973" y="1027"/>
              <a:chExt cx="1926" cy="937"/>
            </a:xfrm>
          </p:grpSpPr>
          <p:sp>
            <p:nvSpPr>
              <p:cNvPr id="67597" name="Oval 13"/>
              <p:cNvSpPr>
                <a:spLocks noChangeArrowheads="1"/>
              </p:cNvSpPr>
              <p:nvPr/>
            </p:nvSpPr>
            <p:spPr bwMode="gray">
              <a:xfrm>
                <a:off x="1994" y="105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8627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67598" name="Oval 14"/>
              <p:cNvSpPr>
                <a:spLocks noChangeArrowheads="1"/>
              </p:cNvSpPr>
              <p:nvPr/>
            </p:nvSpPr>
            <p:spPr bwMode="gray">
              <a:xfrm>
                <a:off x="1973" y="102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44314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>
                  <a:latin typeface="Arial" charset="0"/>
                  <a:ea typeface="宋体" pitchFamily="2" charset="-122"/>
                </a:endParaRPr>
              </a:p>
            </p:txBody>
          </p:sp>
        </p:grpSp>
        <p:sp>
          <p:nvSpPr>
            <p:cNvPr id="67599" name="Oval 15"/>
            <p:cNvSpPr>
              <a:spLocks noChangeArrowheads="1"/>
            </p:cNvSpPr>
            <p:nvPr/>
          </p:nvSpPr>
          <p:spPr bwMode="gray">
            <a:xfrm>
              <a:off x="2086" y="1314"/>
              <a:ext cx="1691" cy="845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defRPr/>
              </a:pPr>
              <a:endParaRPr lang="zh-CN" altLang="en-US">
                <a:latin typeface="Arial" charset="0"/>
                <a:ea typeface="宋体" pitchFamily="2" charset="-122"/>
              </a:endParaRPr>
            </a:p>
          </p:txBody>
        </p:sp>
        <p:sp>
          <p:nvSpPr>
            <p:cNvPr id="67600" name="Oval 16"/>
            <p:cNvSpPr>
              <a:spLocks noChangeArrowheads="1"/>
            </p:cNvSpPr>
            <p:nvPr/>
          </p:nvSpPr>
          <p:spPr bwMode="gray">
            <a:xfrm>
              <a:off x="2108" y="1319"/>
              <a:ext cx="1650" cy="8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34902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defRPr/>
              </a:pPr>
              <a:endParaRPr lang="zh-CN" altLang="en-US">
                <a:latin typeface="Arial" charset="0"/>
                <a:ea typeface="宋体" pitchFamily="2" charset="-122"/>
              </a:endParaRPr>
            </a:p>
          </p:txBody>
        </p:sp>
        <p:sp>
          <p:nvSpPr>
            <p:cNvPr id="67601" name="Oval 17"/>
            <p:cNvSpPr>
              <a:spLocks noChangeArrowheads="1"/>
            </p:cNvSpPr>
            <p:nvPr/>
          </p:nvSpPr>
          <p:spPr bwMode="gray">
            <a:xfrm>
              <a:off x="2125" y="1327"/>
              <a:ext cx="1570" cy="770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79216"/>
                    <a:invGamma/>
                  </a:schemeClr>
                </a:gs>
                <a:gs pos="100000">
                  <a:schemeClr val="accent1">
                    <a:alpha val="48000"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defRPr/>
              </a:pPr>
              <a:endParaRPr lang="zh-CN" altLang="en-US">
                <a:latin typeface="Arial" charset="0"/>
                <a:ea typeface="宋体" pitchFamily="2" charset="-122"/>
              </a:endParaRPr>
            </a:p>
          </p:txBody>
        </p:sp>
        <p:sp>
          <p:nvSpPr>
            <p:cNvPr id="67602" name="Oval 18"/>
            <p:cNvSpPr>
              <a:spLocks noChangeArrowheads="1"/>
            </p:cNvSpPr>
            <p:nvPr/>
          </p:nvSpPr>
          <p:spPr bwMode="gray">
            <a:xfrm>
              <a:off x="2208" y="1344"/>
              <a:ext cx="1382" cy="6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>
                    <a:alpha val="38000"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defRPr/>
              </a:pPr>
              <a:endParaRPr lang="zh-CN" altLang="en-US">
                <a:latin typeface="Arial" charset="0"/>
                <a:ea typeface="宋体" pitchFamily="2" charset="-122"/>
              </a:endParaRPr>
            </a:p>
          </p:txBody>
        </p:sp>
      </p:grpSp>
      <p:sp>
        <p:nvSpPr>
          <p:cNvPr id="12300" name="Text Box 19"/>
          <p:cNvSpPr txBox="1">
            <a:spLocks noChangeArrowheads="1"/>
          </p:cNvSpPr>
          <p:nvPr/>
        </p:nvSpPr>
        <p:spPr bwMode="auto">
          <a:xfrm>
            <a:off x="3722688" y="1752600"/>
            <a:ext cx="1555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CN" sz="1400">
                <a:solidFill>
                  <a:srgbClr val="000000"/>
                </a:solidFill>
                <a:ea typeface="宋体" panose="02010600030101010101" pitchFamily="2" charset="-122"/>
              </a:rPr>
              <a:t>GBT2828.2-2008</a:t>
            </a:r>
          </a:p>
          <a:p>
            <a:pPr algn="ctr"/>
            <a:r>
              <a:rPr lang="zh-CN" altLang="en-US" sz="1400">
                <a:solidFill>
                  <a:srgbClr val="000000"/>
                </a:solidFill>
                <a:ea typeface="宋体" panose="02010600030101010101" pitchFamily="2" charset="-122"/>
              </a:rPr>
              <a:t>抽样结果</a:t>
            </a:r>
            <a:endParaRPr lang="en-US" altLang="zh-CN" sz="140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>
              <a:ea typeface="宋体" panose="02010600030101010101" pitchFamily="2" charset="-122"/>
            </a:endParaRPr>
          </a:p>
        </p:txBody>
      </p:sp>
      <p:sp>
        <p:nvSpPr>
          <p:cNvPr id="1331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smtClean="0">
              <a:ea typeface="宋体" panose="02010600030101010101" pitchFamily="2" charset="-122"/>
            </a:endParaRPr>
          </a:p>
          <a:p>
            <a:endParaRPr lang="en-US" altLang="zh-CN" smtClean="0">
              <a:ea typeface="宋体" panose="02010600030101010101" pitchFamily="2" charset="-122"/>
            </a:endParaRPr>
          </a:p>
          <a:p>
            <a:endParaRPr lang="en-US" altLang="zh-CN" smtClean="0">
              <a:ea typeface="宋体" panose="02010600030101010101" pitchFamily="2" charset="-122"/>
            </a:endParaRPr>
          </a:p>
          <a:p>
            <a:endParaRPr lang="en-US" altLang="zh-CN" smtClean="0">
              <a:ea typeface="宋体" panose="02010600030101010101" pitchFamily="2" charset="-122"/>
            </a:endParaRPr>
          </a:p>
          <a:p>
            <a:r>
              <a:rPr lang="en-US" altLang="zh-CN" sz="4000" smtClean="0">
                <a:ea typeface="宋体" panose="02010600030101010101" pitchFamily="2" charset="-122"/>
              </a:rPr>
              <a:t>                  </a:t>
            </a:r>
            <a:r>
              <a:rPr lang="zh-CN" altLang="en-US" sz="4000" smtClean="0">
                <a:ea typeface="宋体" panose="02010600030101010101" pitchFamily="2" charset="-122"/>
              </a:rPr>
              <a:t>三：质检内容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zh-CN" smtClean="0">
              <a:ea typeface="宋体" panose="02010600030101010101" pitchFamily="2" charset="-122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04925"/>
            <a:ext cx="777240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CN" altLang="en-US" sz="3600" b="1" smtClean="0">
                <a:ea typeface="宋体" panose="02010600030101010101" pitchFamily="2" charset="-122"/>
              </a:rPr>
              <a:t>质检内容</a:t>
            </a:r>
          </a:p>
          <a:p>
            <a:pPr lvl="1" eaLnBrk="1" hangingPunct="1">
              <a:lnSpc>
                <a:spcPct val="90000"/>
              </a:lnSpc>
            </a:pPr>
            <a:r>
              <a:rPr lang="zh-CN" altLang="en-US" sz="2400" smtClean="0">
                <a:ea typeface="宋体" panose="02010600030101010101" pitchFamily="2" charset="-122"/>
              </a:rPr>
              <a:t>机器质检内容</a:t>
            </a:r>
            <a:r>
              <a:rPr lang="en-US" altLang="zh-CN" sz="2400" smtClean="0">
                <a:ea typeface="宋体" panose="02010600030101010101" pitchFamily="2" charset="-122"/>
              </a:rPr>
              <a:t>. </a:t>
            </a:r>
          </a:p>
          <a:p>
            <a:pPr lvl="1" eaLnBrk="1" hangingPunct="1">
              <a:lnSpc>
                <a:spcPct val="90000"/>
              </a:lnSpc>
            </a:pPr>
            <a:endParaRPr lang="en-US" altLang="zh-CN" sz="2400" smtClean="0">
              <a:ea typeface="宋体" panose="02010600030101010101" pitchFamily="2" charset="-122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zh-CN" sz="2400" smtClean="0">
              <a:ea typeface="宋体" panose="02010600030101010101" pitchFamily="2" charset="-122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zh-CN" sz="2400" smtClean="0">
              <a:ea typeface="宋体" panose="02010600030101010101" pitchFamily="2" charset="-122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CN" altLang="en-US" sz="2400" smtClean="0">
                <a:ea typeface="宋体" panose="02010600030101010101" pitchFamily="2" charset="-122"/>
              </a:rPr>
              <a:t>人工质检内容</a:t>
            </a:r>
            <a:r>
              <a:rPr lang="en-US" altLang="zh-CN" sz="2400" smtClean="0">
                <a:ea typeface="宋体" panose="02010600030101010101" pitchFamily="2" charset="-12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zh-CN" smtClean="0">
              <a:ea typeface="宋体" panose="02010600030101010101" pitchFamily="2" charset="-122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04925"/>
            <a:ext cx="7772400" cy="46386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CN" altLang="en-US" sz="3600" b="1" smtClean="0">
                <a:ea typeface="宋体" panose="02010600030101010101" pitchFamily="2" charset="-122"/>
              </a:rPr>
              <a:t>机器质检内容</a:t>
            </a:r>
          </a:p>
          <a:p>
            <a:pPr lvl="1" eaLnBrk="1" hangingPunct="1">
              <a:lnSpc>
                <a:spcPct val="90000"/>
              </a:lnSpc>
            </a:pPr>
            <a:endParaRPr lang="en-US" altLang="zh-CN" sz="2400" smtClean="0">
              <a:ea typeface="宋体" panose="02010600030101010101" pitchFamily="2" charset="-122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 smtClean="0">
                <a:ea typeface="宋体" panose="02010600030101010101" pitchFamily="2" charset="-122"/>
              </a:rPr>
              <a:t>1</a:t>
            </a:r>
            <a:r>
              <a:rPr lang="zh-CN" altLang="en-US" sz="2400" smtClean="0">
                <a:ea typeface="宋体" panose="02010600030101010101" pitchFamily="2" charset="-122"/>
              </a:rPr>
              <a:t>：是否缺少必备文件</a:t>
            </a:r>
            <a:endParaRPr lang="en-US" altLang="zh-CN" sz="2400" smtClean="0">
              <a:ea typeface="宋体" panose="02010600030101010101" pitchFamily="2" charset="-122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sz="2400" smtClean="0">
                <a:ea typeface="宋体" panose="02010600030101010101" pitchFamily="2" charset="-122"/>
              </a:rPr>
              <a:t>     检查</a:t>
            </a:r>
            <a:r>
              <a:rPr lang="en-US" altLang="zh-CN" sz="2400" smtClean="0">
                <a:ea typeface="宋体" panose="02010600030101010101" pitchFamily="2" charset="-122"/>
              </a:rPr>
              <a:t>oebbrowser.html,dc.xml,a.opf,Catalog.xml 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400" smtClean="0">
                <a:ea typeface="宋体" panose="02010600030101010101" pitchFamily="2" charset="-122"/>
              </a:rPr>
              <a:t>  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 smtClean="0">
                <a:ea typeface="宋体" panose="02010600030101010101" pitchFamily="2" charset="-122"/>
              </a:rPr>
              <a:t>2</a:t>
            </a:r>
            <a:r>
              <a:rPr lang="zh-CN" altLang="en-US" sz="2400" smtClean="0">
                <a:ea typeface="宋体" panose="02010600030101010101" pitchFamily="2" charset="-122"/>
              </a:rPr>
              <a:t>：文件格式检查</a:t>
            </a:r>
            <a:endParaRPr lang="en-US" altLang="zh-CN" sz="2400" smtClean="0">
              <a:ea typeface="宋体" panose="02010600030101010101" pitchFamily="2" charset="-122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sz="2400" smtClean="0">
                <a:ea typeface="宋体" panose="02010600030101010101" pitchFamily="2" charset="-122"/>
              </a:rPr>
              <a:t>      检查文件</a:t>
            </a:r>
            <a:r>
              <a:rPr lang="en-US" altLang="zh-CN" sz="2400" smtClean="0">
                <a:ea typeface="宋体" panose="02010600030101010101" pitchFamily="2" charset="-122"/>
              </a:rPr>
              <a:t>dc.xml,a.opf,Catalog.xml </a:t>
            </a:r>
            <a:r>
              <a:rPr lang="zh-CN" altLang="en-US" sz="2400" smtClean="0">
                <a:ea typeface="宋体" panose="02010600030101010101" pitchFamily="2" charset="-122"/>
              </a:rPr>
              <a:t>格式是否合法</a:t>
            </a:r>
            <a:r>
              <a:rPr lang="en-US" altLang="zh-CN" sz="2400" smtClean="0">
                <a:ea typeface="宋体" panose="02010600030101010101" pitchFamily="2" charset="-122"/>
              </a:rPr>
              <a:t>.</a:t>
            </a:r>
          </a:p>
          <a:p>
            <a:pPr lvl="1" eaLnBrk="1" hangingPunct="1">
              <a:lnSpc>
                <a:spcPct val="90000"/>
              </a:lnSpc>
            </a:pPr>
            <a:endParaRPr lang="en-US" altLang="zh-CN" sz="2400" smtClean="0">
              <a:ea typeface="宋体" panose="02010600030101010101" pitchFamily="2" charset="-122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 smtClean="0">
                <a:ea typeface="宋体" panose="02010600030101010101" pitchFamily="2" charset="-122"/>
              </a:rPr>
              <a:t>3</a:t>
            </a:r>
            <a:r>
              <a:rPr lang="zh-CN" altLang="en-US" sz="2400" smtClean="0">
                <a:ea typeface="宋体" panose="02010600030101010101" pitchFamily="2" charset="-122"/>
              </a:rPr>
              <a:t>：必备目录检查</a:t>
            </a:r>
            <a:endParaRPr lang="en-US" altLang="zh-CN" sz="2400" smtClean="0">
              <a:ea typeface="宋体" panose="02010600030101010101" pitchFamily="2" charset="-122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400" smtClean="0">
                <a:ea typeface="宋体" panose="02010600030101010101" pitchFamily="2" charset="-122"/>
              </a:rPr>
              <a:t>       </a:t>
            </a:r>
            <a:r>
              <a:rPr lang="zh-CN" altLang="en-US" sz="2400" smtClean="0">
                <a:ea typeface="宋体" panose="02010600030101010101" pitchFamily="2" charset="-122"/>
              </a:rPr>
              <a:t>检查资源目录结构是否正确</a:t>
            </a:r>
            <a:r>
              <a:rPr lang="en-US" altLang="zh-CN" sz="2400" smtClean="0">
                <a:ea typeface="宋体" panose="02010600030101010101" pitchFamily="2" charset="-122"/>
              </a:rPr>
              <a:t>,</a:t>
            </a:r>
            <a:r>
              <a:rPr lang="zh-CN" altLang="en-US" sz="2400" smtClean="0">
                <a:ea typeface="宋体" panose="02010600030101010101" pitchFamily="2" charset="-122"/>
              </a:rPr>
              <a:t>包含</a:t>
            </a:r>
            <a:r>
              <a:rPr lang="en-US" altLang="zh-CN" sz="2400" smtClean="0">
                <a:ea typeface="宋体" panose="02010600030101010101" pitchFamily="2" charset="-122"/>
              </a:rPr>
              <a:t>meta</a:t>
            </a:r>
            <a:r>
              <a:rPr lang="zh-CN" altLang="en-US" sz="2400" smtClean="0">
                <a:ea typeface="宋体" panose="02010600030101010101" pitchFamily="2" charset="-122"/>
              </a:rPr>
              <a:t>、</a:t>
            </a:r>
            <a:r>
              <a:rPr lang="en-US" altLang="zh-CN" sz="2400" smtClean="0">
                <a:ea typeface="宋体" panose="02010600030101010101" pitchFamily="2" charset="-122"/>
              </a:rPr>
              <a:t>ptiff,</a:t>
            </a:r>
            <a:r>
              <a:rPr lang="zh-CN" altLang="en-US" sz="2400" smtClean="0">
                <a:ea typeface="宋体" panose="02010600030101010101" pitchFamily="2" charset="-122"/>
              </a:rPr>
              <a:t>中文格式的</a:t>
            </a:r>
            <a:r>
              <a:rPr lang="en-US" altLang="zh-CN" sz="2400" smtClean="0">
                <a:ea typeface="宋体" panose="02010600030101010101" pitchFamily="2" charset="-122"/>
              </a:rPr>
              <a:t>otiff,</a:t>
            </a:r>
            <a:r>
              <a:rPr lang="zh-CN" altLang="en-US" sz="2400" smtClean="0">
                <a:ea typeface="宋体" panose="02010600030101010101" pitchFamily="2" charset="-122"/>
              </a:rPr>
              <a:t>英文格式的</a:t>
            </a:r>
            <a:r>
              <a:rPr lang="en-US" altLang="zh-CN" sz="2400" smtClean="0">
                <a:ea typeface="宋体" panose="02010600030101010101" pitchFamily="2" charset="-122"/>
              </a:rPr>
              <a:t>html</a:t>
            </a:r>
            <a:r>
              <a:rPr lang="zh-CN" altLang="en-US" sz="2400" smtClean="0">
                <a:ea typeface="宋体" panose="02010600030101010101" pitchFamily="2" charset="-122"/>
              </a:rPr>
              <a:t>目录</a:t>
            </a:r>
            <a:endParaRPr lang="en-US" altLang="zh-CN" sz="2400" smtClean="0">
              <a:ea typeface="宋体" panose="02010600030101010101" pitchFamily="2" charset="-122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zh-CN" sz="2400" smtClean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panose="02010600030101010101" pitchFamily="2" charset="-122"/>
              </a:rPr>
              <a:t/>
            </a:r>
            <a:br>
              <a:rPr lang="en-US" altLang="zh-CN" smtClean="0">
                <a:ea typeface="宋体" panose="02010600030101010101" pitchFamily="2" charset="-122"/>
              </a:rPr>
            </a:br>
            <a:r>
              <a:rPr lang="zh-CN" altLang="en-US" b="1" smtClean="0">
                <a:ea typeface="宋体" panose="02010600030101010101" pitchFamily="2" charset="-122"/>
              </a:rPr>
              <a:t>机器质检内容</a:t>
            </a:r>
            <a:br>
              <a:rPr lang="zh-CN" altLang="en-US" b="1" smtClean="0">
                <a:ea typeface="宋体" panose="02010600030101010101" pitchFamily="2" charset="-122"/>
              </a:rPr>
            </a:br>
            <a:endParaRPr lang="en-US" altLang="zh-CN" smtClean="0">
              <a:ea typeface="宋体" panose="02010600030101010101" pitchFamily="2" charset="-122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04925"/>
            <a:ext cx="7772400" cy="5324475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zh-CN" altLang="en-US" sz="2400" smtClean="0">
                <a:ea typeface="宋体" panose="02010600030101010101" pitchFamily="2" charset="-122"/>
              </a:rPr>
              <a:t>全文检查</a:t>
            </a:r>
            <a:endParaRPr lang="en-US" altLang="zh-CN" sz="2400" smtClean="0">
              <a:ea typeface="宋体" panose="02010600030101010101" pitchFamily="2" charset="-122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sz="2400" smtClean="0">
                <a:ea typeface="宋体" panose="02010600030101010101" pitchFamily="2" charset="-122"/>
              </a:rPr>
              <a:t>     检查</a:t>
            </a:r>
            <a:r>
              <a:rPr lang="en-US" altLang="zh-CN" sz="2400" smtClean="0">
                <a:ea typeface="宋体" panose="02010600030101010101" pitchFamily="2" charset="-122"/>
              </a:rPr>
              <a:t>ptiff</a:t>
            </a:r>
            <a:r>
              <a:rPr lang="zh-CN" altLang="en-US" sz="2400" smtClean="0">
                <a:ea typeface="宋体" panose="02010600030101010101" pitchFamily="2" charset="-122"/>
              </a:rPr>
              <a:t>和</a:t>
            </a:r>
            <a:r>
              <a:rPr lang="en-US" altLang="zh-CN" sz="2400" smtClean="0">
                <a:ea typeface="宋体" panose="02010600030101010101" pitchFamily="2" charset="-122"/>
              </a:rPr>
              <a:t>otiff</a:t>
            </a:r>
            <a:r>
              <a:rPr lang="zh-CN" altLang="en-US" sz="2400" smtClean="0">
                <a:ea typeface="宋体" panose="02010600030101010101" pitchFamily="2" charset="-122"/>
              </a:rPr>
              <a:t>中文件个数是否一致</a:t>
            </a:r>
            <a:endParaRPr lang="en-US" altLang="zh-CN" sz="2400" smtClean="0">
              <a:ea typeface="宋体" panose="02010600030101010101" pitchFamily="2" charset="-122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zh-CN" sz="2400" smtClean="0">
              <a:ea typeface="宋体" panose="02010600030101010101" pitchFamily="2" charset="-122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CN" altLang="en-US" sz="2400" smtClean="0">
                <a:ea typeface="宋体" panose="02010600030101010101" pitchFamily="2" charset="-122"/>
              </a:rPr>
              <a:t>非法文件检查</a:t>
            </a:r>
            <a:endParaRPr lang="en-US" altLang="zh-CN" sz="2400" smtClean="0">
              <a:ea typeface="宋体" panose="02010600030101010101" pitchFamily="2" charset="-122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sz="2400" smtClean="0">
                <a:ea typeface="宋体" panose="02010600030101010101" pitchFamily="2" charset="-122"/>
              </a:rPr>
              <a:t>     检查是否包含</a:t>
            </a:r>
            <a:r>
              <a:rPr lang="en-US" altLang="zh-CN" sz="2400" smtClean="0">
                <a:ea typeface="宋体" panose="02010600030101010101" pitchFamily="2" charset="-122"/>
              </a:rPr>
              <a:t>0kb</a:t>
            </a:r>
            <a:r>
              <a:rPr lang="zh-CN" altLang="en-US" sz="2400" smtClean="0">
                <a:ea typeface="宋体" panose="02010600030101010101" pitchFamily="2" charset="-122"/>
              </a:rPr>
              <a:t>文件</a:t>
            </a:r>
            <a:endParaRPr lang="en-US" altLang="zh-CN" sz="2400" smtClean="0">
              <a:ea typeface="宋体" panose="02010600030101010101" pitchFamily="2" charset="-122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400" smtClean="0">
              <a:ea typeface="宋体" panose="02010600030101010101" pitchFamily="2" charset="-122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CN" altLang="en-US" sz="2400" smtClean="0">
                <a:ea typeface="宋体" panose="02010600030101010101" pitchFamily="2" charset="-122"/>
              </a:rPr>
              <a:t>无效文件检查</a:t>
            </a:r>
            <a:endParaRPr lang="en-US" altLang="zh-CN" sz="2400" smtClean="0">
              <a:ea typeface="宋体" panose="02010600030101010101" pitchFamily="2" charset="-122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sz="2400" smtClean="0">
                <a:ea typeface="宋体" panose="02010600030101010101" pitchFamily="2" charset="-122"/>
              </a:rPr>
              <a:t>     在目录</a:t>
            </a:r>
            <a:r>
              <a:rPr lang="en-US" altLang="zh-CN" sz="2400" smtClean="0">
                <a:ea typeface="宋体" panose="02010600030101010101" pitchFamily="2" charset="-122"/>
              </a:rPr>
              <a:t>meta</a:t>
            </a:r>
            <a:r>
              <a:rPr lang="zh-CN" altLang="en-US" sz="2400" smtClean="0">
                <a:ea typeface="宋体" panose="02010600030101010101" pitchFamily="2" charset="-122"/>
              </a:rPr>
              <a:t>中是否存在多余文件</a:t>
            </a:r>
            <a:endParaRPr lang="en-US" altLang="zh-CN" sz="2400" smtClean="0">
              <a:ea typeface="宋体" panose="02010600030101010101" pitchFamily="2" charset="-122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400" smtClean="0">
              <a:ea typeface="宋体" panose="02010600030101010101" pitchFamily="2" charset="-122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CN" altLang="en-US" sz="2400" smtClean="0">
                <a:ea typeface="宋体" panose="02010600030101010101" pitchFamily="2" charset="-122"/>
              </a:rPr>
              <a:t>元数据检查</a:t>
            </a:r>
            <a:endParaRPr lang="en-US" altLang="zh-CN" sz="2400" smtClean="0">
              <a:ea typeface="宋体" panose="02010600030101010101" pitchFamily="2" charset="-122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400" smtClean="0">
                <a:ea typeface="宋体" panose="02010600030101010101" pitchFamily="2" charset="-122"/>
              </a:rPr>
              <a:t>      </a:t>
            </a:r>
            <a:r>
              <a:rPr lang="zh-CN" altLang="en-US" sz="2400" smtClean="0">
                <a:ea typeface="宋体" panose="02010600030101010101" pitchFamily="2" charset="-122"/>
              </a:rPr>
              <a:t>检查</a:t>
            </a:r>
            <a:r>
              <a:rPr lang="en-US" altLang="zh-CN" sz="2400" smtClean="0">
                <a:ea typeface="宋体" panose="02010600030101010101" pitchFamily="2" charset="-122"/>
              </a:rPr>
              <a:t>dc.xml</a:t>
            </a:r>
            <a:r>
              <a:rPr lang="zh-CN" altLang="en-US" sz="2400" smtClean="0">
                <a:ea typeface="宋体" panose="02010600030101010101" pitchFamily="2" charset="-122"/>
              </a:rPr>
              <a:t>文件中，标引字段的必备项。如目前检查的必备字段暂定为： 题名，语种，格式，类型</a:t>
            </a:r>
            <a:endParaRPr lang="en-US" altLang="zh-CN" sz="2400" smtClean="0">
              <a:ea typeface="宋体" panose="02010600030101010101" pitchFamily="2" charset="-122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sz="2400" smtClean="0">
                <a:ea typeface="宋体" panose="02010600030101010101" pitchFamily="2" charset="-122"/>
              </a:rPr>
              <a:t>（会根据不用资源类型确定不同的必备项）</a:t>
            </a:r>
            <a:endParaRPr lang="en-US" altLang="zh-CN" sz="2400" smtClean="0">
              <a:ea typeface="宋体" panose="02010600030101010101" pitchFamily="2" charset="-122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400" smtClean="0">
                <a:ea typeface="宋体" panose="02010600030101010101" pitchFamily="2" charset="-122"/>
              </a:rPr>
              <a:t>   </a:t>
            </a:r>
          </a:p>
          <a:p>
            <a:pPr lvl="1" eaLnBrk="1" hangingPunct="1">
              <a:lnSpc>
                <a:spcPct val="90000"/>
              </a:lnSpc>
            </a:pPr>
            <a:endParaRPr lang="en-US" altLang="zh-CN" sz="2400" smtClean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panose="02010600030101010101" pitchFamily="2" charset="-122"/>
              </a:rPr>
              <a:t/>
            </a:r>
            <a:br>
              <a:rPr lang="en-US" altLang="zh-CN" smtClean="0">
                <a:ea typeface="宋体" panose="02010600030101010101" pitchFamily="2" charset="-122"/>
              </a:rPr>
            </a:br>
            <a:r>
              <a:rPr lang="zh-CN" altLang="en-US" smtClean="0">
                <a:ea typeface="宋体" panose="02010600030101010101" pitchFamily="2" charset="-122"/>
              </a:rPr>
              <a:t>人工质检</a:t>
            </a:r>
            <a:r>
              <a:rPr lang="zh-CN" altLang="en-US" b="1" smtClean="0">
                <a:ea typeface="宋体" panose="02010600030101010101" pitchFamily="2" charset="-122"/>
              </a:rPr>
              <a:t>内容</a:t>
            </a:r>
            <a:br>
              <a:rPr lang="zh-CN" altLang="en-US" b="1" smtClean="0">
                <a:ea typeface="宋体" panose="02010600030101010101" pitchFamily="2" charset="-122"/>
              </a:rPr>
            </a:br>
            <a:endParaRPr lang="en-US" altLang="zh-CN" smtClean="0">
              <a:ea typeface="宋体" panose="02010600030101010101" pitchFamily="2" charset="-122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04925"/>
            <a:ext cx="7772400" cy="4638675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zh-CN" altLang="en-US" sz="2400" smtClean="0">
                <a:ea typeface="宋体" panose="02010600030101010101" pitchFamily="2" charset="-122"/>
              </a:rPr>
              <a:t>元数据内容是否正确，包括</a:t>
            </a:r>
            <a:r>
              <a:rPr lang="en-US" altLang="zh-CN" sz="2400" smtClean="0">
                <a:ea typeface="宋体" panose="02010600030101010101" pitchFamily="2" charset="-122"/>
              </a:rPr>
              <a:t>dc.xml</a:t>
            </a:r>
            <a:r>
              <a:rPr lang="zh-CN" altLang="en-US" sz="2400" smtClean="0">
                <a:ea typeface="宋体" panose="02010600030101010101" pitchFamily="2" charset="-122"/>
              </a:rPr>
              <a:t>，</a:t>
            </a:r>
            <a:r>
              <a:rPr lang="en-US" altLang="zh-CN" sz="2400" smtClean="0">
                <a:ea typeface="宋体" panose="02010600030101010101" pitchFamily="2" charset="-122"/>
              </a:rPr>
              <a:t>a.opf</a:t>
            </a:r>
            <a:r>
              <a:rPr lang="zh-CN" altLang="en-US" sz="2400" smtClean="0">
                <a:ea typeface="宋体" panose="02010600030101010101" pitchFamily="2" charset="-122"/>
              </a:rPr>
              <a:t>中数据是否正确</a:t>
            </a:r>
            <a:r>
              <a:rPr lang="en-US" altLang="zh-CN" sz="2400" smtClean="0">
                <a:ea typeface="宋体" panose="02010600030101010101" pitchFamily="2" charset="-122"/>
              </a:rPr>
              <a:t>. </a:t>
            </a:r>
          </a:p>
          <a:p>
            <a:pPr lvl="1" eaLnBrk="1" hangingPunct="1">
              <a:lnSpc>
                <a:spcPct val="90000"/>
              </a:lnSpc>
            </a:pPr>
            <a:endParaRPr lang="en-US" altLang="zh-CN" sz="2400" smtClean="0">
              <a:ea typeface="宋体" panose="02010600030101010101" pitchFamily="2" charset="-122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zh-CN" sz="2400" smtClean="0">
              <a:ea typeface="宋体" panose="02010600030101010101" pitchFamily="2" charset="-122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zh-CN" sz="2400" smtClean="0">
              <a:ea typeface="宋体" panose="02010600030101010101" pitchFamily="2" charset="-122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CN" altLang="en-US" sz="2400" smtClean="0">
                <a:ea typeface="宋体" panose="02010600030101010101" pitchFamily="2" charset="-122"/>
              </a:rPr>
              <a:t>图片质量检查，包括图像的清晰度，图片是倾斜，图像是有有涂改痕迹等等</a:t>
            </a:r>
            <a:r>
              <a:rPr lang="en-US" altLang="zh-CN" sz="2400" smtClean="0">
                <a:ea typeface="宋体" panose="02010600030101010101" pitchFamily="2" charset="-12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>
                <a:ea typeface="宋体" panose="02010600030101010101" pitchFamily="2" charset="-122"/>
              </a:rPr>
              <a:t>正确的</a:t>
            </a:r>
            <a:r>
              <a:rPr lang="en-US" altLang="zh-CN" smtClean="0">
                <a:ea typeface="宋体" panose="02010600030101010101" pitchFamily="2" charset="-122"/>
              </a:rPr>
              <a:t>dc.xml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29400" y="1828800"/>
            <a:ext cx="19812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400" smtClean="0">
                <a:ea typeface="宋体" panose="02010600030101010101" pitchFamily="2" charset="-122"/>
              </a:rPr>
              <a:t>1.</a:t>
            </a:r>
            <a:r>
              <a:rPr lang="zh-CN" altLang="en-US" sz="2400" smtClean="0">
                <a:ea typeface="宋体" panose="02010600030101010101" pitchFamily="2" charset="-122"/>
              </a:rPr>
              <a:t>检查必填字段有没填</a:t>
            </a:r>
            <a:endParaRPr lang="en-US" altLang="zh-CN" sz="2400" smtClean="0">
              <a:ea typeface="宋体" panose="02010600030101010101" pitchFamily="2" charset="-12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400" smtClean="0">
              <a:ea typeface="宋体" panose="02010600030101010101" pitchFamily="2" charset="-12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400" smtClean="0">
              <a:ea typeface="宋体" panose="02010600030101010101" pitchFamily="2" charset="-12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400" smtClean="0">
                <a:ea typeface="宋体" panose="02010600030101010101" pitchFamily="2" charset="-122"/>
              </a:rPr>
              <a:t>2.</a:t>
            </a:r>
            <a:r>
              <a:rPr lang="zh-CN" altLang="en-US" sz="2400" smtClean="0">
                <a:ea typeface="宋体" panose="02010600030101010101" pitchFamily="2" charset="-122"/>
              </a:rPr>
              <a:t>检查必填字段填入的数据是否符合规范</a:t>
            </a:r>
            <a:endParaRPr lang="en-US" altLang="zh-CN" sz="2400" smtClean="0">
              <a:ea typeface="宋体" panose="02010600030101010101" pitchFamily="2" charset="-12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400" smtClean="0">
              <a:ea typeface="宋体" panose="02010600030101010101" pitchFamily="2" charset="-122"/>
            </a:endParaRPr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143000"/>
            <a:ext cx="5943600" cy="501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>
              <a:ea typeface="宋体" panose="02010600030101010101" pitchFamily="2" charset="-122"/>
            </a:endParaRPr>
          </a:p>
        </p:txBody>
      </p:sp>
      <p:sp>
        <p:nvSpPr>
          <p:cNvPr id="19459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smtClean="0">
              <a:ea typeface="宋体" panose="02010600030101010101" pitchFamily="2" charset="-122"/>
            </a:endParaRPr>
          </a:p>
          <a:p>
            <a:endParaRPr lang="en-US" altLang="zh-CN" smtClean="0">
              <a:ea typeface="宋体" panose="02010600030101010101" pitchFamily="2" charset="-122"/>
            </a:endParaRPr>
          </a:p>
          <a:p>
            <a:endParaRPr lang="en-US" altLang="zh-CN" smtClean="0">
              <a:ea typeface="宋体" panose="02010600030101010101" pitchFamily="2" charset="-122"/>
            </a:endParaRPr>
          </a:p>
          <a:p>
            <a:endParaRPr lang="en-US" altLang="zh-CN" smtClean="0">
              <a:ea typeface="宋体" panose="02010600030101010101" pitchFamily="2" charset="-122"/>
            </a:endParaRPr>
          </a:p>
          <a:p>
            <a:r>
              <a:rPr lang="en-US" altLang="zh-CN" smtClean="0">
                <a:ea typeface="宋体" panose="02010600030101010101" pitchFamily="2" charset="-122"/>
              </a:rPr>
              <a:t>             </a:t>
            </a:r>
            <a:r>
              <a:rPr lang="zh-CN" altLang="en-US" sz="4000" smtClean="0">
                <a:ea typeface="宋体" panose="02010600030101010101" pitchFamily="2" charset="-122"/>
              </a:rPr>
              <a:t>四：通过率统计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zh-CN" smtClean="0">
              <a:ea typeface="宋体" panose="02010600030101010101" pitchFamily="2" charset="-122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04925"/>
            <a:ext cx="7772400" cy="51720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CN" altLang="en-US" sz="3600" b="1" smtClean="0">
                <a:ea typeface="宋体" panose="02010600030101010101" pitchFamily="2" charset="-122"/>
              </a:rPr>
              <a:t>通过率统计</a:t>
            </a:r>
            <a:endParaRPr lang="en-US" altLang="zh-CN" sz="3600" b="1" smtClean="0">
              <a:ea typeface="宋体" panose="02010600030101010101" pitchFamily="2" charset="-122"/>
            </a:endParaRPr>
          </a:p>
          <a:p>
            <a:pPr eaLnBrk="1" hangingPunct="1">
              <a:lnSpc>
                <a:spcPct val="90000"/>
              </a:lnSpc>
            </a:pPr>
            <a:endParaRPr lang="zh-CN" altLang="en-US" sz="3600" b="1" smtClean="0">
              <a:ea typeface="宋体" panose="02010600030101010101" pitchFamily="2" charset="-122"/>
            </a:endParaRPr>
          </a:p>
        </p:txBody>
      </p:sp>
      <p:grpSp>
        <p:nvGrpSpPr>
          <p:cNvPr id="20484" name="Group 29"/>
          <p:cNvGrpSpPr>
            <a:grpSpLocks/>
          </p:cNvGrpSpPr>
          <p:nvPr/>
        </p:nvGrpSpPr>
        <p:grpSpPr bwMode="auto">
          <a:xfrm>
            <a:off x="1524000" y="1981200"/>
            <a:ext cx="1752600" cy="4267200"/>
            <a:chOff x="960" y="1104"/>
            <a:chExt cx="1104" cy="2688"/>
          </a:xfrm>
        </p:grpSpPr>
        <p:sp>
          <p:nvSpPr>
            <p:cNvPr id="20501" name="AutoShape 30"/>
            <p:cNvSpPr>
              <a:spLocks noChangeArrowheads="1"/>
            </p:cNvSpPr>
            <p:nvPr/>
          </p:nvSpPr>
          <p:spPr bwMode="gray">
            <a:xfrm>
              <a:off x="1008" y="2112"/>
              <a:ext cx="1008" cy="1680"/>
            </a:xfrm>
            <a:prstGeom prst="roundRect">
              <a:avLst>
                <a:gd name="adj" fmla="val 7935"/>
              </a:avLst>
            </a:prstGeom>
            <a:gradFill rotWithShape="1">
              <a:gsLst>
                <a:gs pos="0">
                  <a:srgbClr val="3B5893"/>
                </a:gs>
                <a:gs pos="100000">
                  <a:srgbClr val="6699FF"/>
                </a:gs>
              </a:gsLst>
              <a:lin ang="5400000" scaled="1"/>
            </a:gradFill>
            <a:ln>
              <a:noFill/>
            </a:ln>
            <a:effectLst>
              <a:prstShdw prst="shdw12">
                <a:srgbClr val="000000">
                  <a:alpha val="50000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zh-CN" altLang="en-US">
                <a:ea typeface="宋体" panose="02010600030101010101" pitchFamily="2" charset="-122"/>
              </a:endParaRPr>
            </a:p>
          </p:txBody>
        </p:sp>
        <p:sp>
          <p:nvSpPr>
            <p:cNvPr id="20502" name="Text Box 31"/>
            <p:cNvSpPr txBox="1">
              <a:spLocks noChangeArrowheads="1"/>
            </p:cNvSpPr>
            <p:nvPr/>
          </p:nvSpPr>
          <p:spPr bwMode="gray">
            <a:xfrm>
              <a:off x="1012" y="2544"/>
              <a:ext cx="989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zh-CN" altLang="en-US">
                  <a:solidFill>
                    <a:srgbClr val="FFFFFF"/>
                  </a:solidFill>
                  <a:ea typeface="宋体" panose="02010600030101010101" pitchFamily="2" charset="-122"/>
                </a:rPr>
                <a:t>一个批次质检</a:t>
              </a:r>
              <a:endParaRPr lang="en-US" altLang="zh-CN">
                <a:solidFill>
                  <a:srgbClr val="FFFFFF"/>
                </a:solidFill>
                <a:ea typeface="宋体" panose="02010600030101010101" pitchFamily="2" charset="-122"/>
              </a:endParaRPr>
            </a:p>
            <a:p>
              <a:pPr algn="ctr"/>
              <a:r>
                <a:rPr lang="zh-CN" altLang="en-US">
                  <a:solidFill>
                    <a:srgbClr val="FFFFFF"/>
                  </a:solidFill>
                  <a:ea typeface="宋体" panose="02010600030101010101" pitchFamily="2" charset="-122"/>
                </a:rPr>
                <a:t>完成后所得到</a:t>
              </a:r>
              <a:endParaRPr lang="en-US" altLang="zh-CN">
                <a:solidFill>
                  <a:srgbClr val="FFFFFF"/>
                </a:solidFill>
                <a:ea typeface="宋体" panose="02010600030101010101" pitchFamily="2" charset="-122"/>
              </a:endParaRPr>
            </a:p>
            <a:p>
              <a:pPr algn="ctr"/>
              <a:r>
                <a:rPr lang="zh-CN" altLang="en-US">
                  <a:solidFill>
                    <a:srgbClr val="FFFFFF"/>
                  </a:solidFill>
                  <a:ea typeface="宋体" panose="02010600030101010101" pitchFamily="2" charset="-122"/>
                </a:rPr>
                <a:t>的通过率</a:t>
              </a:r>
              <a:endParaRPr lang="en-US" altLang="zh-CN">
                <a:solidFill>
                  <a:srgbClr val="FFFFFF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20503" name="AutoShape 32"/>
            <p:cNvSpPr>
              <a:spLocks noChangeArrowheads="1"/>
            </p:cNvSpPr>
            <p:nvPr/>
          </p:nvSpPr>
          <p:spPr bwMode="gray">
            <a:xfrm>
              <a:off x="960" y="1104"/>
              <a:ext cx="1104" cy="1296"/>
            </a:xfrm>
            <a:prstGeom prst="roundRect">
              <a:avLst>
                <a:gd name="adj" fmla="val 17509"/>
              </a:avLst>
            </a:prstGeom>
            <a:solidFill>
              <a:srgbClr val="4E91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zh-CN" altLang="en-US">
                <a:ea typeface="宋体" panose="02010600030101010101" pitchFamily="2" charset="-122"/>
              </a:endParaRPr>
            </a:p>
          </p:txBody>
        </p:sp>
        <p:sp>
          <p:nvSpPr>
            <p:cNvPr id="20504" name="AutoShape 33"/>
            <p:cNvSpPr>
              <a:spLocks noChangeArrowheads="1"/>
            </p:cNvSpPr>
            <p:nvPr/>
          </p:nvSpPr>
          <p:spPr bwMode="gray">
            <a:xfrm>
              <a:off x="986" y="2044"/>
              <a:ext cx="1056" cy="32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4E91D4"/>
                </a:gs>
                <a:gs pos="100000">
                  <a:srgbClr val="93BCE5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zh-CN" altLang="en-US">
                <a:ea typeface="宋体" panose="02010600030101010101" pitchFamily="2" charset="-122"/>
              </a:endParaRPr>
            </a:p>
          </p:txBody>
        </p:sp>
        <p:sp>
          <p:nvSpPr>
            <p:cNvPr id="20505" name="AutoShape 34"/>
            <p:cNvSpPr>
              <a:spLocks noChangeArrowheads="1"/>
            </p:cNvSpPr>
            <p:nvPr/>
          </p:nvSpPr>
          <p:spPr bwMode="gray">
            <a:xfrm>
              <a:off x="986" y="1118"/>
              <a:ext cx="1056" cy="321"/>
            </a:xfrm>
            <a:prstGeom prst="roundRect">
              <a:avLst>
                <a:gd name="adj" fmla="val 50000"/>
              </a:avLst>
            </a:prstGeom>
            <a:gradFill rotWithShape="0">
              <a:gsLst>
                <a:gs pos="0">
                  <a:srgbClr val="CEE1F3"/>
                </a:gs>
                <a:gs pos="100000">
                  <a:srgbClr val="4E91D4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zh-CN" altLang="en-US">
                <a:ea typeface="宋体" panose="02010600030101010101" pitchFamily="2" charset="-122"/>
              </a:endParaRPr>
            </a:p>
          </p:txBody>
        </p:sp>
        <p:sp>
          <p:nvSpPr>
            <p:cNvPr id="10" name="Text Box 35"/>
            <p:cNvSpPr txBox="1">
              <a:spLocks noChangeArrowheads="1"/>
            </p:cNvSpPr>
            <p:nvPr/>
          </p:nvSpPr>
          <p:spPr bwMode="gray">
            <a:xfrm>
              <a:off x="1154" y="1315"/>
              <a:ext cx="701" cy="52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zh-CN" altLang="en-US" sz="2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ea typeface="宋体" charset="-122"/>
                </a:rPr>
                <a:t>批次</a:t>
              </a:r>
              <a:endParaRPr lang="en-US" altLang="zh-CN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宋体" charset="-122"/>
              </a:endParaRPr>
            </a:p>
            <a:p>
              <a:pPr algn="ctr" eaLnBrk="0" hangingPunct="0">
                <a:defRPr/>
              </a:pPr>
              <a:r>
                <a:rPr lang="zh-CN" altLang="en-US" sz="2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ea typeface="宋体" charset="-122"/>
                </a:rPr>
                <a:t>通过率</a:t>
              </a:r>
              <a:endParaRPr lang="en-US" altLang="zh-CN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宋体" charset="-122"/>
              </a:endParaRPr>
            </a:p>
          </p:txBody>
        </p:sp>
        <p:sp>
          <p:nvSpPr>
            <p:cNvPr id="20507" name="AutoShape 36"/>
            <p:cNvSpPr>
              <a:spLocks noChangeArrowheads="1"/>
            </p:cNvSpPr>
            <p:nvPr/>
          </p:nvSpPr>
          <p:spPr bwMode="gray">
            <a:xfrm flipV="1">
              <a:off x="1077" y="3582"/>
              <a:ext cx="864" cy="144"/>
            </a:xfrm>
            <a:prstGeom prst="roundRect">
              <a:avLst>
                <a:gd name="adj" fmla="val 50000"/>
              </a:avLst>
            </a:prstGeom>
            <a:gradFill rotWithShape="0">
              <a:gsLst>
                <a:gs pos="0">
                  <a:srgbClr val="B9D1FF"/>
                </a:gs>
                <a:gs pos="100000">
                  <a:srgbClr val="6699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zh-CN" altLang="en-US">
                <a:ea typeface="宋体" panose="02010600030101010101" pitchFamily="2" charset="-122"/>
              </a:endParaRPr>
            </a:p>
          </p:txBody>
        </p:sp>
      </p:grpSp>
      <p:grpSp>
        <p:nvGrpSpPr>
          <p:cNvPr id="20485" name="Group 37"/>
          <p:cNvGrpSpPr>
            <a:grpSpLocks/>
          </p:cNvGrpSpPr>
          <p:nvPr/>
        </p:nvGrpSpPr>
        <p:grpSpPr bwMode="auto">
          <a:xfrm>
            <a:off x="6011863" y="2667000"/>
            <a:ext cx="1800225" cy="3581400"/>
            <a:chOff x="3787" y="1536"/>
            <a:chExt cx="1134" cy="2256"/>
          </a:xfrm>
        </p:grpSpPr>
        <p:sp>
          <p:nvSpPr>
            <p:cNvPr id="20494" name="AutoShape 38"/>
            <p:cNvSpPr>
              <a:spLocks noChangeArrowheads="1"/>
            </p:cNvSpPr>
            <p:nvPr/>
          </p:nvSpPr>
          <p:spPr bwMode="gray">
            <a:xfrm>
              <a:off x="3856" y="2400"/>
              <a:ext cx="1008" cy="1392"/>
            </a:xfrm>
            <a:prstGeom prst="roundRect">
              <a:avLst>
                <a:gd name="adj" fmla="val 7935"/>
              </a:avLst>
            </a:prstGeom>
            <a:gradFill rotWithShape="1">
              <a:gsLst>
                <a:gs pos="0">
                  <a:srgbClr val="6B5B0B"/>
                </a:gs>
                <a:gs pos="100000">
                  <a:srgbClr val="E8C518"/>
                </a:gs>
              </a:gsLst>
              <a:lin ang="5400000" scaled="1"/>
            </a:gradFill>
            <a:ln>
              <a:noFill/>
            </a:ln>
            <a:effectLst>
              <a:prstShdw prst="shdw11">
                <a:srgbClr val="000000">
                  <a:alpha val="50000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zh-CN" altLang="en-US">
                <a:ea typeface="宋体" panose="02010600030101010101" pitchFamily="2" charset="-122"/>
              </a:endParaRPr>
            </a:p>
          </p:txBody>
        </p:sp>
        <p:sp>
          <p:nvSpPr>
            <p:cNvPr id="20495" name="Text Box 39"/>
            <p:cNvSpPr txBox="1">
              <a:spLocks noChangeArrowheads="1"/>
            </p:cNvSpPr>
            <p:nvPr/>
          </p:nvSpPr>
          <p:spPr bwMode="gray">
            <a:xfrm>
              <a:off x="3787" y="2812"/>
              <a:ext cx="1134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zh-CN" altLang="en-US">
                  <a:solidFill>
                    <a:srgbClr val="FFFFFF"/>
                  </a:solidFill>
                  <a:ea typeface="宋体" panose="02010600030101010101" pitchFamily="2" charset="-122"/>
                </a:rPr>
                <a:t>加工单位以往</a:t>
              </a:r>
              <a:endParaRPr lang="en-US" altLang="zh-CN">
                <a:solidFill>
                  <a:srgbClr val="FFFFFF"/>
                </a:solidFill>
                <a:ea typeface="宋体" panose="02010600030101010101" pitchFamily="2" charset="-122"/>
              </a:endParaRPr>
            </a:p>
            <a:p>
              <a:pPr algn="ctr"/>
              <a:r>
                <a:rPr lang="zh-CN" altLang="en-US">
                  <a:solidFill>
                    <a:srgbClr val="FFFFFF"/>
                  </a:solidFill>
                  <a:ea typeface="宋体" panose="02010600030101010101" pitchFamily="2" charset="-122"/>
                </a:rPr>
                <a:t>所有质检过资源</a:t>
              </a:r>
              <a:endParaRPr lang="en-US" altLang="zh-CN">
                <a:solidFill>
                  <a:srgbClr val="FFFFFF"/>
                </a:solidFill>
                <a:ea typeface="宋体" panose="02010600030101010101" pitchFamily="2" charset="-122"/>
              </a:endParaRPr>
            </a:p>
            <a:p>
              <a:pPr algn="ctr"/>
              <a:r>
                <a:rPr lang="zh-CN" altLang="en-US">
                  <a:solidFill>
                    <a:srgbClr val="FFFFFF"/>
                  </a:solidFill>
                  <a:ea typeface="宋体" panose="02010600030101010101" pitchFamily="2" charset="-122"/>
                </a:rPr>
                <a:t>的通过率</a:t>
              </a:r>
              <a:endParaRPr lang="en-US" altLang="zh-CN">
                <a:solidFill>
                  <a:srgbClr val="FFFFFF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20496" name="AutoShape 40"/>
            <p:cNvSpPr>
              <a:spLocks noChangeArrowheads="1"/>
            </p:cNvSpPr>
            <p:nvPr/>
          </p:nvSpPr>
          <p:spPr bwMode="gray">
            <a:xfrm>
              <a:off x="3817" y="1536"/>
              <a:ext cx="1079" cy="1198"/>
            </a:xfrm>
            <a:prstGeom prst="roundRect">
              <a:avLst>
                <a:gd name="adj" fmla="val 17509"/>
              </a:avLst>
            </a:prstGeom>
            <a:solidFill>
              <a:srgbClr val="B59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zh-CN" altLang="en-US">
                <a:ea typeface="宋体" panose="02010600030101010101" pitchFamily="2" charset="-122"/>
              </a:endParaRPr>
            </a:p>
          </p:txBody>
        </p:sp>
        <p:sp>
          <p:nvSpPr>
            <p:cNvPr id="20497" name="AutoShape 41"/>
            <p:cNvSpPr>
              <a:spLocks noChangeArrowheads="1"/>
            </p:cNvSpPr>
            <p:nvPr/>
          </p:nvSpPr>
          <p:spPr bwMode="gray">
            <a:xfrm>
              <a:off x="3842" y="2405"/>
              <a:ext cx="1033" cy="297"/>
            </a:xfrm>
            <a:prstGeom prst="roundRect">
              <a:avLst>
                <a:gd name="adj" fmla="val 50000"/>
              </a:avLst>
            </a:prstGeom>
            <a:gradFill rotWithShape="0">
              <a:gsLst>
                <a:gs pos="0">
                  <a:srgbClr val="B59F43"/>
                </a:gs>
                <a:gs pos="100000">
                  <a:srgbClr val="DBD0A4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zh-CN" altLang="en-US">
                <a:ea typeface="宋体" panose="02010600030101010101" pitchFamily="2" charset="-122"/>
              </a:endParaRPr>
            </a:p>
          </p:txBody>
        </p:sp>
        <p:sp>
          <p:nvSpPr>
            <p:cNvPr id="20498" name="AutoShape 42"/>
            <p:cNvSpPr>
              <a:spLocks noChangeArrowheads="1"/>
            </p:cNvSpPr>
            <p:nvPr/>
          </p:nvSpPr>
          <p:spPr bwMode="gray">
            <a:xfrm>
              <a:off x="3842" y="1549"/>
              <a:ext cx="1033" cy="296"/>
            </a:xfrm>
            <a:prstGeom prst="roundRect">
              <a:avLst>
                <a:gd name="adj" fmla="val 50000"/>
              </a:avLst>
            </a:prstGeom>
            <a:gradFill rotWithShape="0">
              <a:gsLst>
                <a:gs pos="0">
                  <a:srgbClr val="EDE8D1"/>
                </a:gs>
                <a:gs pos="100000">
                  <a:srgbClr val="B59F43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zh-CN" altLang="en-US">
                <a:ea typeface="宋体" panose="02010600030101010101" pitchFamily="2" charset="-122"/>
              </a:endParaRPr>
            </a:p>
          </p:txBody>
        </p:sp>
        <p:sp>
          <p:nvSpPr>
            <p:cNvPr id="18" name="Text Box 43"/>
            <p:cNvSpPr txBox="1">
              <a:spLocks noChangeArrowheads="1"/>
            </p:cNvSpPr>
            <p:nvPr/>
          </p:nvSpPr>
          <p:spPr bwMode="gray">
            <a:xfrm>
              <a:off x="4034" y="1824"/>
              <a:ext cx="701" cy="52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zh-CN" altLang="en-US" sz="2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ea typeface="宋体" charset="-122"/>
                </a:rPr>
                <a:t>历史</a:t>
              </a:r>
              <a:endParaRPr lang="en-US" altLang="zh-CN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宋体" charset="-122"/>
              </a:endParaRPr>
            </a:p>
            <a:p>
              <a:pPr algn="ctr" eaLnBrk="0" hangingPunct="0">
                <a:defRPr/>
              </a:pPr>
              <a:r>
                <a:rPr lang="zh-CN" altLang="en-US" sz="2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ea typeface="宋体" charset="-122"/>
                </a:rPr>
                <a:t>通过率</a:t>
              </a:r>
              <a:endParaRPr lang="en-US" altLang="zh-CN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宋体" charset="-122"/>
              </a:endParaRPr>
            </a:p>
          </p:txBody>
        </p:sp>
        <p:sp>
          <p:nvSpPr>
            <p:cNvPr id="20500" name="AutoShape 44"/>
            <p:cNvSpPr>
              <a:spLocks noChangeArrowheads="1"/>
            </p:cNvSpPr>
            <p:nvPr/>
          </p:nvSpPr>
          <p:spPr bwMode="gray">
            <a:xfrm flipV="1">
              <a:off x="3936" y="3600"/>
              <a:ext cx="864" cy="144"/>
            </a:xfrm>
            <a:prstGeom prst="roundRect">
              <a:avLst>
                <a:gd name="adj" fmla="val 50000"/>
              </a:avLst>
            </a:prstGeom>
            <a:gradFill rotWithShape="0">
              <a:gsLst>
                <a:gs pos="0">
                  <a:srgbClr val="FBF5D5"/>
                </a:gs>
                <a:gs pos="100000">
                  <a:srgbClr val="E8C518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zh-CN" altLang="en-US">
                <a:ea typeface="宋体" panose="02010600030101010101" pitchFamily="2" charset="-122"/>
              </a:endParaRPr>
            </a:p>
          </p:txBody>
        </p:sp>
      </p:grpSp>
      <p:grpSp>
        <p:nvGrpSpPr>
          <p:cNvPr id="20486" name="Group 45"/>
          <p:cNvGrpSpPr>
            <a:grpSpLocks/>
          </p:cNvGrpSpPr>
          <p:nvPr/>
        </p:nvGrpSpPr>
        <p:grpSpPr bwMode="auto">
          <a:xfrm>
            <a:off x="3835400" y="2286000"/>
            <a:ext cx="1727200" cy="3962400"/>
            <a:chOff x="2416" y="1296"/>
            <a:chExt cx="1088" cy="2496"/>
          </a:xfrm>
        </p:grpSpPr>
        <p:sp>
          <p:nvSpPr>
            <p:cNvPr id="20487" name="AutoShape 46"/>
            <p:cNvSpPr>
              <a:spLocks noChangeArrowheads="1"/>
            </p:cNvSpPr>
            <p:nvPr/>
          </p:nvSpPr>
          <p:spPr bwMode="gray">
            <a:xfrm>
              <a:off x="2464" y="2304"/>
              <a:ext cx="1008" cy="1488"/>
            </a:xfrm>
            <a:prstGeom prst="roundRect">
              <a:avLst>
                <a:gd name="adj" fmla="val 7935"/>
              </a:avLst>
            </a:prstGeom>
            <a:gradFill rotWithShape="1">
              <a:gsLst>
                <a:gs pos="0">
                  <a:srgbClr val="475E00"/>
                </a:gs>
                <a:gs pos="100000">
                  <a:srgbClr val="99CC0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zh-CN" altLang="en-US">
                <a:ea typeface="宋体" panose="02010600030101010101" pitchFamily="2" charset="-122"/>
              </a:endParaRPr>
            </a:p>
          </p:txBody>
        </p:sp>
        <p:sp>
          <p:nvSpPr>
            <p:cNvPr id="20488" name="AutoShape 47"/>
            <p:cNvSpPr>
              <a:spLocks noChangeArrowheads="1"/>
            </p:cNvSpPr>
            <p:nvPr/>
          </p:nvSpPr>
          <p:spPr bwMode="gray">
            <a:xfrm>
              <a:off x="2416" y="1296"/>
              <a:ext cx="1088" cy="1248"/>
            </a:xfrm>
            <a:prstGeom prst="roundRect">
              <a:avLst>
                <a:gd name="adj" fmla="val 17509"/>
              </a:avLst>
            </a:prstGeom>
            <a:solidFill>
              <a:srgbClr val="34B0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zh-CN" altLang="en-US">
                <a:ea typeface="宋体" panose="02010600030101010101" pitchFamily="2" charset="-122"/>
              </a:endParaRPr>
            </a:p>
          </p:txBody>
        </p:sp>
        <p:sp>
          <p:nvSpPr>
            <p:cNvPr id="20489" name="AutoShape 48"/>
            <p:cNvSpPr>
              <a:spLocks noChangeArrowheads="1"/>
            </p:cNvSpPr>
            <p:nvPr/>
          </p:nvSpPr>
          <p:spPr bwMode="gray">
            <a:xfrm>
              <a:off x="2442" y="2202"/>
              <a:ext cx="1040" cy="31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4B034">
                    <a:alpha val="0"/>
                  </a:srgbClr>
                </a:gs>
                <a:gs pos="100000">
                  <a:srgbClr val="A3DBA3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zh-CN" altLang="en-US">
                <a:ea typeface="宋体" panose="02010600030101010101" pitchFamily="2" charset="-122"/>
              </a:endParaRPr>
            </a:p>
          </p:txBody>
        </p:sp>
        <p:sp>
          <p:nvSpPr>
            <p:cNvPr id="20490" name="AutoShape 49"/>
            <p:cNvSpPr>
              <a:spLocks noChangeArrowheads="1"/>
            </p:cNvSpPr>
            <p:nvPr/>
          </p:nvSpPr>
          <p:spPr bwMode="gray">
            <a:xfrm>
              <a:off x="2442" y="1311"/>
              <a:ext cx="1040" cy="30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0F3E0"/>
                </a:gs>
                <a:gs pos="100000">
                  <a:srgbClr val="34B034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zh-CN" altLang="en-US">
                <a:ea typeface="宋体" panose="02010600030101010101" pitchFamily="2" charset="-122"/>
              </a:endParaRPr>
            </a:p>
          </p:txBody>
        </p:sp>
        <p:sp>
          <p:nvSpPr>
            <p:cNvPr id="20491" name="Text Box 50"/>
            <p:cNvSpPr txBox="1">
              <a:spLocks noChangeArrowheads="1"/>
            </p:cNvSpPr>
            <p:nvPr/>
          </p:nvSpPr>
          <p:spPr bwMode="gray">
            <a:xfrm>
              <a:off x="2468" y="2688"/>
              <a:ext cx="989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zh-CN" altLang="en-US">
                  <a:solidFill>
                    <a:srgbClr val="FFFFFF"/>
                  </a:solidFill>
                  <a:ea typeface="宋体" panose="02010600030101010101" pitchFamily="2" charset="-122"/>
                </a:rPr>
                <a:t>加工单位所有</a:t>
              </a:r>
              <a:endParaRPr lang="en-US" altLang="zh-CN">
                <a:solidFill>
                  <a:srgbClr val="FFFFFF"/>
                </a:solidFill>
                <a:ea typeface="宋体" panose="02010600030101010101" pitchFamily="2" charset="-122"/>
              </a:endParaRPr>
            </a:p>
            <a:p>
              <a:pPr algn="ctr"/>
              <a:r>
                <a:rPr lang="zh-CN" altLang="en-US">
                  <a:solidFill>
                    <a:srgbClr val="FFFFFF"/>
                  </a:solidFill>
                  <a:ea typeface="宋体" panose="02010600030101010101" pitchFamily="2" charset="-122"/>
                </a:rPr>
                <a:t>正在质检资</a:t>
              </a:r>
              <a:endParaRPr lang="en-US" altLang="zh-CN">
                <a:solidFill>
                  <a:srgbClr val="FFFFFF"/>
                </a:solidFill>
                <a:ea typeface="宋体" panose="02010600030101010101" pitchFamily="2" charset="-122"/>
              </a:endParaRPr>
            </a:p>
            <a:p>
              <a:pPr algn="ctr"/>
              <a:r>
                <a:rPr lang="zh-CN" altLang="en-US">
                  <a:solidFill>
                    <a:srgbClr val="FFFFFF"/>
                  </a:solidFill>
                  <a:ea typeface="宋体" panose="02010600030101010101" pitchFamily="2" charset="-122"/>
                </a:rPr>
                <a:t>源的通过率</a:t>
              </a:r>
              <a:endParaRPr lang="en-US" altLang="zh-CN">
                <a:solidFill>
                  <a:srgbClr val="FFFFFF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26" name="Text Box 51"/>
            <p:cNvSpPr txBox="1">
              <a:spLocks noChangeArrowheads="1"/>
            </p:cNvSpPr>
            <p:nvPr/>
          </p:nvSpPr>
          <p:spPr bwMode="gray">
            <a:xfrm>
              <a:off x="2610" y="1584"/>
              <a:ext cx="701" cy="52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zh-CN" altLang="en-US" sz="2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ea typeface="宋体" charset="-122"/>
                </a:rPr>
                <a:t>实时</a:t>
              </a:r>
              <a:endParaRPr lang="en-US" altLang="zh-CN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宋体" charset="-122"/>
              </a:endParaRPr>
            </a:p>
            <a:p>
              <a:pPr algn="ctr" eaLnBrk="0" hangingPunct="0">
                <a:defRPr/>
              </a:pPr>
              <a:r>
                <a:rPr lang="zh-CN" altLang="en-US" sz="2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ea typeface="宋体" charset="-122"/>
                </a:rPr>
                <a:t>通过率</a:t>
              </a:r>
              <a:endParaRPr lang="en-US" altLang="zh-CN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宋体" charset="-122"/>
              </a:endParaRPr>
            </a:p>
          </p:txBody>
        </p:sp>
        <p:sp>
          <p:nvSpPr>
            <p:cNvPr id="20493" name="AutoShape 52"/>
            <p:cNvSpPr>
              <a:spLocks noChangeArrowheads="1"/>
            </p:cNvSpPr>
            <p:nvPr/>
          </p:nvSpPr>
          <p:spPr bwMode="gray">
            <a:xfrm flipV="1">
              <a:off x="2544" y="3600"/>
              <a:ext cx="864" cy="144"/>
            </a:xfrm>
            <a:prstGeom prst="roundRect">
              <a:avLst>
                <a:gd name="adj" fmla="val 50000"/>
              </a:avLst>
            </a:prstGeom>
            <a:gradFill rotWithShape="0">
              <a:gsLst>
                <a:gs pos="0">
                  <a:srgbClr val="DDEEAA"/>
                </a:gs>
                <a:gs pos="100000">
                  <a:srgbClr val="99CC0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zh-CN" altLang="en-US"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smtClean="0">
                <a:ea typeface="宋体" panose="02010600030101010101" pitchFamily="2" charset="-122"/>
              </a:rPr>
              <a:t/>
            </a:r>
            <a:br>
              <a:rPr lang="en-US" altLang="zh-CN" b="1" smtClean="0">
                <a:ea typeface="宋体" panose="02010600030101010101" pitchFamily="2" charset="-122"/>
              </a:rPr>
            </a:br>
            <a:r>
              <a:rPr lang="zh-CN" altLang="en-US" b="1" smtClean="0">
                <a:ea typeface="宋体" panose="02010600030101010101" pitchFamily="2" charset="-122"/>
              </a:rPr>
              <a:t>根据质检通过率的处理</a:t>
            </a:r>
            <a:r>
              <a:rPr lang="en-US" altLang="zh-CN" b="1" smtClean="0">
                <a:ea typeface="宋体" panose="02010600030101010101" pitchFamily="2" charset="-122"/>
              </a:rPr>
              <a:t/>
            </a:r>
            <a:br>
              <a:rPr lang="en-US" altLang="zh-CN" b="1" smtClean="0">
                <a:ea typeface="宋体" panose="02010600030101010101" pitchFamily="2" charset="-122"/>
              </a:rPr>
            </a:br>
            <a:endParaRPr lang="zh-CN" altLang="en-US" smtClean="0">
              <a:ea typeface="宋体" panose="02010600030101010101" pitchFamily="2" charset="-122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</a:pPr>
            <a:endParaRPr lang="en-US" altLang="zh-CN" smtClean="0">
              <a:ea typeface="宋体" panose="02010600030101010101" pitchFamily="2" charset="-122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CN" altLang="en-US" smtClean="0">
                <a:ea typeface="宋体" panose="02010600030101010101" pitchFamily="2" charset="-122"/>
              </a:rPr>
              <a:t>       一个批次通过率包括机器质检通过率和人工质检通过率</a:t>
            </a:r>
            <a:r>
              <a:rPr lang="en-US" altLang="zh-CN" smtClean="0">
                <a:ea typeface="宋体" panose="02010600030101010101" pitchFamily="2" charset="-122"/>
              </a:rPr>
              <a:t>.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mtClean="0">
              <a:ea typeface="宋体" panose="02010600030101010101" pitchFamily="2" charset="-122"/>
            </a:endParaRPr>
          </a:p>
        </p:txBody>
      </p:sp>
      <p:graphicFrame>
        <p:nvGraphicFramePr>
          <p:cNvPr id="10" name="内容占位符 9"/>
          <p:cNvGraphicFramePr>
            <a:graphicFrameLocks noGrp="1"/>
          </p:cNvGraphicFramePr>
          <p:nvPr>
            <p:ph sz="half" idx="2"/>
          </p:nvPr>
        </p:nvGraphicFramePr>
        <p:xfrm>
          <a:off x="4648200" y="1076325"/>
          <a:ext cx="4038600" cy="479425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98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1D1D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通过率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1D1D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处理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8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B398B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&lt;90%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B398B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B398B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整批退回重新制作，并发出质量预警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8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B398B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90-95%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B398B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B398B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整批退回重新制作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8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B398B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&gt;95%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B398B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B398B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退回质检未通过的资源重新制作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panose="02010600030101010101" pitchFamily="2" charset="-122"/>
              </a:rPr>
              <a:t>Contents</a:t>
            </a:r>
          </a:p>
        </p:txBody>
      </p:sp>
      <p:grpSp>
        <p:nvGrpSpPr>
          <p:cNvPr id="4099" name="Group 3"/>
          <p:cNvGrpSpPr>
            <a:grpSpLocks/>
          </p:cNvGrpSpPr>
          <p:nvPr/>
        </p:nvGrpSpPr>
        <p:grpSpPr bwMode="auto">
          <a:xfrm>
            <a:off x="2005013" y="2771775"/>
            <a:ext cx="5310187" cy="609600"/>
            <a:chOff x="1263" y="1881"/>
            <a:chExt cx="3345" cy="384"/>
          </a:xfrm>
        </p:grpSpPr>
        <p:grpSp>
          <p:nvGrpSpPr>
            <p:cNvPr id="4146" name="Group 4"/>
            <p:cNvGrpSpPr>
              <a:grpSpLocks/>
            </p:cNvGrpSpPr>
            <p:nvPr/>
          </p:nvGrpSpPr>
          <p:grpSpPr bwMode="auto">
            <a:xfrm>
              <a:off x="1263" y="1881"/>
              <a:ext cx="384" cy="384"/>
              <a:chOff x="816" y="1872"/>
              <a:chExt cx="384" cy="384"/>
            </a:xfrm>
          </p:grpSpPr>
          <p:sp>
            <p:nvSpPr>
              <p:cNvPr id="65541" name="Oval 5"/>
              <p:cNvSpPr>
                <a:spLocks noChangeArrowheads="1"/>
              </p:cNvSpPr>
              <p:nvPr/>
            </p:nvSpPr>
            <p:spPr bwMode="gray">
              <a:xfrm>
                <a:off x="816" y="1872"/>
                <a:ext cx="384" cy="38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zh-CN" altLang="en-US"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65542" name="Oval 6"/>
              <p:cNvSpPr>
                <a:spLocks noChangeArrowheads="1"/>
              </p:cNvSpPr>
              <p:nvPr/>
            </p:nvSpPr>
            <p:spPr bwMode="gray">
              <a:xfrm>
                <a:off x="816" y="1872"/>
                <a:ext cx="384" cy="38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alpha val="32001"/>
                    </a:schemeClr>
                  </a:gs>
                  <a:gs pos="100000">
                    <a:schemeClr val="accent2">
                      <a:gamma/>
                      <a:shade val="0"/>
                      <a:invGamma/>
                      <a:alpha val="89999"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zh-CN" altLang="en-US"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65543" name="Oval 7"/>
              <p:cNvSpPr>
                <a:spLocks noChangeArrowheads="1"/>
              </p:cNvSpPr>
              <p:nvPr/>
            </p:nvSpPr>
            <p:spPr bwMode="gray">
              <a:xfrm>
                <a:off x="841" y="1897"/>
                <a:ext cx="334" cy="33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54118"/>
                      <a:invGamma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zh-CN" altLang="en-US"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65544" name="Oval 8"/>
              <p:cNvSpPr>
                <a:spLocks noChangeArrowheads="1"/>
              </p:cNvSpPr>
              <p:nvPr/>
            </p:nvSpPr>
            <p:spPr bwMode="gray">
              <a:xfrm>
                <a:off x="866" y="1922"/>
                <a:ext cx="334" cy="33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3529"/>
                      <a:invGamma/>
                    </a:schemeClr>
                  </a:gs>
                  <a:gs pos="100000">
                    <a:schemeClr val="accent2">
                      <a:alpha val="0"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zh-CN" altLang="en-US"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4154" name="Oval 9"/>
              <p:cNvSpPr>
                <a:spLocks noChangeArrowheads="1"/>
              </p:cNvSpPr>
              <p:nvPr/>
            </p:nvSpPr>
            <p:spPr bwMode="gray">
              <a:xfrm>
                <a:off x="859" y="1914"/>
                <a:ext cx="300" cy="300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zh-CN" altLang="en-US">
                  <a:ea typeface="宋体" panose="02010600030101010101" pitchFamily="2" charset="-122"/>
                </a:endParaRPr>
              </a:p>
            </p:txBody>
          </p:sp>
          <p:sp>
            <p:nvSpPr>
              <p:cNvPr id="4155" name="Oval 10"/>
              <p:cNvSpPr>
                <a:spLocks noChangeArrowheads="1"/>
              </p:cNvSpPr>
              <p:nvPr/>
            </p:nvSpPr>
            <p:spPr bwMode="gray">
              <a:xfrm>
                <a:off x="864" y="1919"/>
                <a:ext cx="291" cy="291"/>
              </a:xfrm>
              <a:prstGeom prst="ellipse">
                <a:avLst/>
              </a:prstGeom>
              <a:gradFill rotWithShape="1">
                <a:gsLst>
                  <a:gs pos="0">
                    <a:srgbClr val="595959"/>
                  </a:gs>
                  <a:gs pos="100000">
                    <a:srgbClr val="C0C0C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zh-CN" altLang="en-US">
                  <a:ea typeface="宋体" panose="02010600030101010101" pitchFamily="2" charset="-122"/>
                </a:endParaRPr>
              </a:p>
            </p:txBody>
          </p:sp>
          <p:sp>
            <p:nvSpPr>
              <p:cNvPr id="4156" name="Oval 11"/>
              <p:cNvSpPr>
                <a:spLocks noChangeArrowheads="1"/>
              </p:cNvSpPr>
              <p:nvPr/>
            </p:nvSpPr>
            <p:spPr bwMode="gray">
              <a:xfrm>
                <a:off x="868" y="1921"/>
                <a:ext cx="283" cy="283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E9E9E9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zh-CN" altLang="en-US">
                  <a:ea typeface="宋体" panose="02010600030101010101" pitchFamily="2" charset="-122"/>
                </a:endParaRPr>
              </a:p>
            </p:txBody>
          </p:sp>
          <p:sp>
            <p:nvSpPr>
              <p:cNvPr id="4157" name="Oval 12"/>
              <p:cNvSpPr>
                <a:spLocks noChangeArrowheads="1"/>
              </p:cNvSpPr>
              <p:nvPr/>
            </p:nvSpPr>
            <p:spPr bwMode="gray">
              <a:xfrm>
                <a:off x="871" y="1923"/>
                <a:ext cx="270" cy="265"/>
              </a:xfrm>
              <a:prstGeom prst="ellipse">
                <a:avLst/>
              </a:prstGeom>
              <a:gradFill rotWithShape="1">
                <a:gsLst>
                  <a:gs pos="0">
                    <a:srgbClr val="989898"/>
                  </a:gs>
                  <a:gs pos="100000">
                    <a:srgbClr val="C0C0C0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zh-CN" altLang="en-US">
                  <a:ea typeface="宋体" panose="02010600030101010101" pitchFamily="2" charset="-122"/>
                </a:endParaRPr>
              </a:p>
            </p:txBody>
          </p:sp>
          <p:sp>
            <p:nvSpPr>
              <p:cNvPr id="4158" name="Oval 13"/>
              <p:cNvSpPr>
                <a:spLocks noChangeArrowheads="1"/>
              </p:cNvSpPr>
              <p:nvPr/>
            </p:nvSpPr>
            <p:spPr bwMode="gray">
              <a:xfrm>
                <a:off x="886" y="1931"/>
                <a:ext cx="240" cy="215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C0C0C0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zh-CN" altLang="en-US"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4147" name="Line 14"/>
            <p:cNvSpPr>
              <a:spLocks noChangeShapeType="1"/>
            </p:cNvSpPr>
            <p:nvPr/>
          </p:nvSpPr>
          <p:spPr bwMode="auto">
            <a:xfrm>
              <a:off x="1584" y="2235"/>
              <a:ext cx="3024" cy="1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prstDash val="sysDot"/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48" name="Text Box 15"/>
            <p:cNvSpPr txBox="1">
              <a:spLocks noChangeArrowheads="1"/>
            </p:cNvSpPr>
            <p:nvPr/>
          </p:nvSpPr>
          <p:spPr bwMode="auto">
            <a:xfrm>
              <a:off x="1728" y="1899"/>
              <a:ext cx="27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zh-CN" altLang="en-US" sz="2400">
                  <a:solidFill>
                    <a:schemeClr val="tx2"/>
                  </a:solidFill>
                  <a:ea typeface="宋体" panose="02010600030101010101" pitchFamily="2" charset="-122"/>
                </a:rPr>
                <a:t>抽样模型</a:t>
              </a:r>
              <a:endParaRPr lang="en-US" altLang="zh-CN" sz="2400">
                <a:solidFill>
                  <a:schemeClr val="tx2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4149" name="Text Box 16"/>
            <p:cNvSpPr txBox="1">
              <a:spLocks noChangeArrowheads="1"/>
            </p:cNvSpPr>
            <p:nvPr/>
          </p:nvSpPr>
          <p:spPr bwMode="gray">
            <a:xfrm>
              <a:off x="1344" y="1934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CN" sz="2400" b="1">
                  <a:solidFill>
                    <a:srgbClr val="000000"/>
                  </a:solidFill>
                  <a:ea typeface="宋体" panose="02010600030101010101" pitchFamily="2" charset="-122"/>
                </a:rPr>
                <a:t>2</a:t>
              </a:r>
            </a:p>
          </p:txBody>
        </p:sp>
      </p:grpSp>
      <p:grpSp>
        <p:nvGrpSpPr>
          <p:cNvPr id="4100" name="Group 17"/>
          <p:cNvGrpSpPr>
            <a:grpSpLocks/>
          </p:cNvGrpSpPr>
          <p:nvPr/>
        </p:nvGrpSpPr>
        <p:grpSpPr bwMode="auto">
          <a:xfrm>
            <a:off x="2024063" y="4572000"/>
            <a:ext cx="5291137" cy="609600"/>
            <a:chOff x="1275" y="3015"/>
            <a:chExt cx="3333" cy="384"/>
          </a:xfrm>
        </p:grpSpPr>
        <p:grpSp>
          <p:nvGrpSpPr>
            <p:cNvPr id="4133" name="Group 18"/>
            <p:cNvGrpSpPr>
              <a:grpSpLocks/>
            </p:cNvGrpSpPr>
            <p:nvPr/>
          </p:nvGrpSpPr>
          <p:grpSpPr bwMode="auto">
            <a:xfrm>
              <a:off x="1275" y="3015"/>
              <a:ext cx="384" cy="384"/>
              <a:chOff x="816" y="1872"/>
              <a:chExt cx="384" cy="384"/>
            </a:xfrm>
          </p:grpSpPr>
          <p:sp>
            <p:nvSpPr>
              <p:cNvPr id="65555" name="Oval 19"/>
              <p:cNvSpPr>
                <a:spLocks noChangeArrowheads="1"/>
              </p:cNvSpPr>
              <p:nvPr/>
            </p:nvSpPr>
            <p:spPr bwMode="gray">
              <a:xfrm>
                <a:off x="816" y="1872"/>
                <a:ext cx="384" cy="38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zh-CN" altLang="en-US"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65556" name="Oval 20"/>
              <p:cNvSpPr>
                <a:spLocks noChangeArrowheads="1"/>
              </p:cNvSpPr>
              <p:nvPr/>
            </p:nvSpPr>
            <p:spPr bwMode="gray">
              <a:xfrm>
                <a:off x="816" y="1872"/>
                <a:ext cx="384" cy="38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alpha val="32001"/>
                    </a:schemeClr>
                  </a:gs>
                  <a:gs pos="100000">
                    <a:schemeClr val="accent2">
                      <a:gamma/>
                      <a:shade val="0"/>
                      <a:invGamma/>
                      <a:alpha val="89999"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zh-CN" altLang="en-US"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65557" name="Oval 21"/>
              <p:cNvSpPr>
                <a:spLocks noChangeArrowheads="1"/>
              </p:cNvSpPr>
              <p:nvPr/>
            </p:nvSpPr>
            <p:spPr bwMode="gray">
              <a:xfrm>
                <a:off x="841" y="1897"/>
                <a:ext cx="334" cy="33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54118"/>
                      <a:invGamma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zh-CN" altLang="en-US"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65558" name="Oval 22"/>
              <p:cNvSpPr>
                <a:spLocks noChangeArrowheads="1"/>
              </p:cNvSpPr>
              <p:nvPr/>
            </p:nvSpPr>
            <p:spPr bwMode="gray">
              <a:xfrm>
                <a:off x="866" y="1922"/>
                <a:ext cx="334" cy="33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3529"/>
                      <a:invGamma/>
                    </a:schemeClr>
                  </a:gs>
                  <a:gs pos="100000">
                    <a:schemeClr val="accent2">
                      <a:alpha val="0"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zh-CN" altLang="en-US"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4141" name="Oval 23"/>
              <p:cNvSpPr>
                <a:spLocks noChangeArrowheads="1"/>
              </p:cNvSpPr>
              <p:nvPr/>
            </p:nvSpPr>
            <p:spPr bwMode="gray">
              <a:xfrm>
                <a:off x="859" y="1914"/>
                <a:ext cx="300" cy="300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zh-CN" altLang="en-US">
                  <a:ea typeface="宋体" panose="02010600030101010101" pitchFamily="2" charset="-122"/>
                </a:endParaRPr>
              </a:p>
            </p:txBody>
          </p:sp>
          <p:sp>
            <p:nvSpPr>
              <p:cNvPr id="4142" name="Oval 24"/>
              <p:cNvSpPr>
                <a:spLocks noChangeArrowheads="1"/>
              </p:cNvSpPr>
              <p:nvPr/>
            </p:nvSpPr>
            <p:spPr bwMode="gray">
              <a:xfrm>
                <a:off x="864" y="1919"/>
                <a:ext cx="291" cy="291"/>
              </a:xfrm>
              <a:prstGeom prst="ellipse">
                <a:avLst/>
              </a:prstGeom>
              <a:gradFill rotWithShape="1">
                <a:gsLst>
                  <a:gs pos="0">
                    <a:srgbClr val="595959"/>
                  </a:gs>
                  <a:gs pos="100000">
                    <a:srgbClr val="C0C0C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zh-CN" altLang="en-US">
                  <a:ea typeface="宋体" panose="02010600030101010101" pitchFamily="2" charset="-122"/>
                </a:endParaRPr>
              </a:p>
            </p:txBody>
          </p:sp>
          <p:sp>
            <p:nvSpPr>
              <p:cNvPr id="4143" name="Oval 25"/>
              <p:cNvSpPr>
                <a:spLocks noChangeArrowheads="1"/>
              </p:cNvSpPr>
              <p:nvPr/>
            </p:nvSpPr>
            <p:spPr bwMode="gray">
              <a:xfrm>
                <a:off x="868" y="1921"/>
                <a:ext cx="283" cy="283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E9E9E9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zh-CN" altLang="en-US">
                  <a:ea typeface="宋体" panose="02010600030101010101" pitchFamily="2" charset="-122"/>
                </a:endParaRPr>
              </a:p>
            </p:txBody>
          </p:sp>
          <p:sp>
            <p:nvSpPr>
              <p:cNvPr id="4144" name="Oval 26"/>
              <p:cNvSpPr>
                <a:spLocks noChangeArrowheads="1"/>
              </p:cNvSpPr>
              <p:nvPr/>
            </p:nvSpPr>
            <p:spPr bwMode="gray">
              <a:xfrm>
                <a:off x="871" y="1923"/>
                <a:ext cx="270" cy="265"/>
              </a:xfrm>
              <a:prstGeom prst="ellipse">
                <a:avLst/>
              </a:prstGeom>
              <a:gradFill rotWithShape="1">
                <a:gsLst>
                  <a:gs pos="0">
                    <a:srgbClr val="989898"/>
                  </a:gs>
                  <a:gs pos="100000">
                    <a:srgbClr val="C0C0C0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zh-CN" altLang="en-US">
                  <a:ea typeface="宋体" panose="02010600030101010101" pitchFamily="2" charset="-122"/>
                </a:endParaRPr>
              </a:p>
            </p:txBody>
          </p:sp>
          <p:sp>
            <p:nvSpPr>
              <p:cNvPr id="4145" name="Oval 27"/>
              <p:cNvSpPr>
                <a:spLocks noChangeArrowheads="1"/>
              </p:cNvSpPr>
              <p:nvPr/>
            </p:nvSpPr>
            <p:spPr bwMode="gray">
              <a:xfrm>
                <a:off x="886" y="1931"/>
                <a:ext cx="240" cy="215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C0C0C0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zh-CN" altLang="en-US"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4134" name="Line 28"/>
            <p:cNvSpPr>
              <a:spLocks noChangeShapeType="1"/>
            </p:cNvSpPr>
            <p:nvPr/>
          </p:nvSpPr>
          <p:spPr bwMode="auto">
            <a:xfrm>
              <a:off x="1584" y="3373"/>
              <a:ext cx="3024" cy="1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prstDash val="sysDot"/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35" name="Text Box 29"/>
            <p:cNvSpPr txBox="1">
              <a:spLocks noChangeArrowheads="1"/>
            </p:cNvSpPr>
            <p:nvPr/>
          </p:nvSpPr>
          <p:spPr bwMode="auto">
            <a:xfrm>
              <a:off x="1728" y="3037"/>
              <a:ext cx="27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zh-CN" altLang="en-US" sz="2400">
                  <a:solidFill>
                    <a:schemeClr val="tx2"/>
                  </a:solidFill>
                  <a:ea typeface="宋体" panose="02010600030101010101" pitchFamily="2" charset="-122"/>
                </a:rPr>
                <a:t>通过率统计</a:t>
              </a:r>
              <a:endParaRPr lang="en-US" altLang="zh-CN" sz="2400">
                <a:solidFill>
                  <a:schemeClr val="tx2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4136" name="Text Box 30"/>
            <p:cNvSpPr txBox="1">
              <a:spLocks noChangeArrowheads="1"/>
            </p:cNvSpPr>
            <p:nvPr/>
          </p:nvSpPr>
          <p:spPr bwMode="gray">
            <a:xfrm>
              <a:off x="1362" y="3058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CN" sz="2400" b="1">
                  <a:solidFill>
                    <a:srgbClr val="000000"/>
                  </a:solidFill>
                  <a:ea typeface="宋体" panose="02010600030101010101" pitchFamily="2" charset="-122"/>
                </a:rPr>
                <a:t>4</a:t>
              </a:r>
            </a:p>
          </p:txBody>
        </p:sp>
      </p:grpSp>
      <p:grpSp>
        <p:nvGrpSpPr>
          <p:cNvPr id="4101" name="Group 76"/>
          <p:cNvGrpSpPr>
            <a:grpSpLocks/>
          </p:cNvGrpSpPr>
          <p:nvPr/>
        </p:nvGrpSpPr>
        <p:grpSpPr bwMode="auto">
          <a:xfrm>
            <a:off x="1981200" y="1885950"/>
            <a:ext cx="5334000" cy="628650"/>
            <a:chOff x="1248" y="1188"/>
            <a:chExt cx="3360" cy="396"/>
          </a:xfrm>
        </p:grpSpPr>
        <p:sp>
          <p:nvSpPr>
            <p:cNvPr id="4118" name="Line 47"/>
            <p:cNvSpPr>
              <a:spLocks noChangeShapeType="1"/>
            </p:cNvSpPr>
            <p:nvPr/>
          </p:nvSpPr>
          <p:spPr bwMode="auto">
            <a:xfrm>
              <a:off x="1584" y="1524"/>
              <a:ext cx="3024" cy="1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prstDash val="sysDot"/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19" name="Text Box 48"/>
            <p:cNvSpPr txBox="1">
              <a:spLocks noChangeArrowheads="1"/>
            </p:cNvSpPr>
            <p:nvPr/>
          </p:nvSpPr>
          <p:spPr bwMode="auto">
            <a:xfrm>
              <a:off x="1728" y="1188"/>
              <a:ext cx="27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zh-CN" altLang="en-US" sz="2400">
                  <a:solidFill>
                    <a:schemeClr val="tx2"/>
                  </a:solidFill>
                  <a:ea typeface="宋体" panose="02010600030101010101" pitchFamily="2" charset="-122"/>
                </a:rPr>
                <a:t>质检流程</a:t>
              </a:r>
              <a:endParaRPr lang="en-US" altLang="zh-CN" sz="2400">
                <a:solidFill>
                  <a:schemeClr val="tx2"/>
                </a:solidFill>
                <a:ea typeface="宋体" panose="02010600030101010101" pitchFamily="2" charset="-122"/>
              </a:endParaRPr>
            </a:p>
          </p:txBody>
        </p:sp>
        <p:grpSp>
          <p:nvGrpSpPr>
            <p:cNvPr id="4120" name="Group 62"/>
            <p:cNvGrpSpPr>
              <a:grpSpLocks/>
            </p:cNvGrpSpPr>
            <p:nvPr/>
          </p:nvGrpSpPr>
          <p:grpSpPr bwMode="auto">
            <a:xfrm>
              <a:off x="1248" y="1200"/>
              <a:ext cx="384" cy="384"/>
              <a:chOff x="1248" y="1200"/>
              <a:chExt cx="384" cy="384"/>
            </a:xfrm>
          </p:grpSpPr>
          <p:grpSp>
            <p:nvGrpSpPr>
              <p:cNvPr id="4121" name="Group 61"/>
              <p:cNvGrpSpPr>
                <a:grpSpLocks/>
              </p:cNvGrpSpPr>
              <p:nvPr/>
            </p:nvGrpSpPr>
            <p:grpSpPr bwMode="auto">
              <a:xfrm>
                <a:off x="1248" y="1200"/>
                <a:ext cx="384" cy="384"/>
                <a:chOff x="2016" y="912"/>
                <a:chExt cx="384" cy="384"/>
              </a:xfrm>
            </p:grpSpPr>
            <p:sp>
              <p:nvSpPr>
                <p:cNvPr id="4123" name="Text Box 50"/>
                <p:cNvSpPr txBox="1">
                  <a:spLocks noChangeArrowheads="1"/>
                </p:cNvSpPr>
                <p:nvPr/>
              </p:nvSpPr>
              <p:spPr bwMode="gray">
                <a:xfrm>
                  <a:off x="2094" y="960"/>
                  <a:ext cx="223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/>
                  <a:r>
                    <a:rPr lang="en-US" altLang="zh-CN" sz="2400" b="1">
                      <a:solidFill>
                        <a:srgbClr val="000000"/>
                      </a:solidFill>
                      <a:ea typeface="宋体" panose="02010600030101010101" pitchFamily="2" charset="-122"/>
                    </a:rPr>
                    <a:t>3</a:t>
                  </a:r>
                </a:p>
              </p:txBody>
            </p:sp>
            <p:sp>
              <p:nvSpPr>
                <p:cNvPr id="65587" name="Oval 51"/>
                <p:cNvSpPr>
                  <a:spLocks noChangeArrowheads="1"/>
                </p:cNvSpPr>
                <p:nvPr/>
              </p:nvSpPr>
              <p:spPr bwMode="gray">
                <a:xfrm>
                  <a:off x="2016" y="912"/>
                  <a:ext cx="384" cy="38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>
                    <a:defRPr/>
                  </a:pPr>
                  <a:endParaRPr lang="zh-CN" altLang="en-US">
                    <a:latin typeface="Arial" charset="0"/>
                    <a:ea typeface="宋体" pitchFamily="2" charset="-122"/>
                  </a:endParaRPr>
                </a:p>
              </p:txBody>
            </p:sp>
            <p:sp>
              <p:nvSpPr>
                <p:cNvPr id="65588" name="Oval 52"/>
                <p:cNvSpPr>
                  <a:spLocks noChangeArrowheads="1"/>
                </p:cNvSpPr>
                <p:nvPr/>
              </p:nvSpPr>
              <p:spPr bwMode="gray">
                <a:xfrm>
                  <a:off x="2016" y="912"/>
                  <a:ext cx="384" cy="38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alpha val="32001"/>
                      </a:schemeClr>
                    </a:gs>
                    <a:gs pos="100000">
                      <a:schemeClr val="hlink">
                        <a:gamma/>
                        <a:shade val="0"/>
                        <a:invGamma/>
                        <a:alpha val="89999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>
                    <a:defRPr/>
                  </a:pPr>
                  <a:endParaRPr lang="zh-CN" altLang="en-US">
                    <a:latin typeface="Arial" charset="0"/>
                    <a:ea typeface="宋体" pitchFamily="2" charset="-122"/>
                  </a:endParaRPr>
                </a:p>
              </p:txBody>
            </p:sp>
            <p:sp>
              <p:nvSpPr>
                <p:cNvPr id="65589" name="Oval 53"/>
                <p:cNvSpPr>
                  <a:spLocks noChangeArrowheads="1"/>
                </p:cNvSpPr>
                <p:nvPr/>
              </p:nvSpPr>
              <p:spPr bwMode="gray">
                <a:xfrm>
                  <a:off x="2034" y="918"/>
                  <a:ext cx="334" cy="33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54118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54118"/>
                        <a:invGamma/>
                      </a:schemeClr>
                    </a:gs>
                  </a:gsLst>
                  <a:lin ang="189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>
                    <a:defRPr/>
                  </a:pPr>
                  <a:endParaRPr lang="zh-CN" altLang="en-US">
                    <a:latin typeface="Arial" charset="0"/>
                    <a:ea typeface="宋体" pitchFamily="2" charset="-122"/>
                  </a:endParaRPr>
                </a:p>
              </p:txBody>
            </p:sp>
            <p:sp>
              <p:nvSpPr>
                <p:cNvPr id="65590" name="Oval 54"/>
                <p:cNvSpPr>
                  <a:spLocks noChangeArrowheads="1"/>
                </p:cNvSpPr>
                <p:nvPr/>
              </p:nvSpPr>
              <p:spPr bwMode="gray">
                <a:xfrm>
                  <a:off x="2040" y="936"/>
                  <a:ext cx="334" cy="33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63529"/>
                        <a:invGamma/>
                      </a:schemeClr>
                    </a:gs>
                    <a:gs pos="100000">
                      <a:schemeClr val="hlink">
                        <a:alpha val="0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>
                    <a:defRPr/>
                  </a:pPr>
                  <a:endParaRPr lang="zh-CN" altLang="en-US">
                    <a:latin typeface="Arial" charset="0"/>
                    <a:ea typeface="宋体" pitchFamily="2" charset="-122"/>
                  </a:endParaRPr>
                </a:p>
              </p:txBody>
            </p:sp>
            <p:sp>
              <p:nvSpPr>
                <p:cNvPr id="4128" name="Oval 55"/>
                <p:cNvSpPr>
                  <a:spLocks noChangeArrowheads="1"/>
                </p:cNvSpPr>
                <p:nvPr/>
              </p:nvSpPr>
              <p:spPr bwMode="gray">
                <a:xfrm>
                  <a:off x="2052" y="948"/>
                  <a:ext cx="300" cy="300"/>
                </a:xfrm>
                <a:prstGeom prst="ellipse">
                  <a:avLst/>
                </a:pr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129" name="Oval 56"/>
                <p:cNvSpPr>
                  <a:spLocks noChangeArrowheads="1"/>
                </p:cNvSpPr>
                <p:nvPr/>
              </p:nvSpPr>
              <p:spPr bwMode="gray">
                <a:xfrm>
                  <a:off x="2064" y="959"/>
                  <a:ext cx="291" cy="29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595959"/>
                    </a:gs>
                    <a:gs pos="100000">
                      <a:srgbClr val="C0C0C0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130" name="Oval 57"/>
                <p:cNvSpPr>
                  <a:spLocks noChangeArrowheads="1"/>
                </p:cNvSpPr>
                <p:nvPr/>
              </p:nvSpPr>
              <p:spPr bwMode="gray">
                <a:xfrm>
                  <a:off x="2068" y="961"/>
                  <a:ext cx="283" cy="28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alpha val="0"/>
                      </a:srgbClr>
                    </a:gs>
                    <a:gs pos="100000">
                      <a:srgbClr val="E9E9E9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131" name="Oval 58"/>
                <p:cNvSpPr>
                  <a:spLocks noChangeArrowheads="1"/>
                </p:cNvSpPr>
                <p:nvPr/>
              </p:nvSpPr>
              <p:spPr bwMode="gray">
                <a:xfrm>
                  <a:off x="2071" y="963"/>
                  <a:ext cx="270" cy="26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989898"/>
                    </a:gs>
                    <a:gs pos="100000">
                      <a:srgbClr val="C0C0C0">
                        <a:alpha val="48000"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132" name="Oval 59"/>
                <p:cNvSpPr>
                  <a:spLocks noChangeArrowheads="1"/>
                </p:cNvSpPr>
                <p:nvPr/>
              </p:nvSpPr>
              <p:spPr bwMode="gray">
                <a:xfrm>
                  <a:off x="2086" y="971"/>
                  <a:ext cx="240" cy="21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C0C0C0">
                        <a:alpha val="37999"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>
                    <a:ea typeface="宋体" panose="02010600030101010101" pitchFamily="2" charset="-122"/>
                  </a:endParaRPr>
                </a:p>
              </p:txBody>
            </p:sp>
          </p:grpSp>
          <p:sp>
            <p:nvSpPr>
              <p:cNvPr id="4122" name="Text Box 60"/>
              <p:cNvSpPr txBox="1">
                <a:spLocks noChangeArrowheads="1"/>
              </p:cNvSpPr>
              <p:nvPr/>
            </p:nvSpPr>
            <p:spPr bwMode="gray">
              <a:xfrm>
                <a:off x="1326" y="1248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zh-CN" sz="2400" b="1">
                    <a:solidFill>
                      <a:srgbClr val="000000"/>
                    </a:solidFill>
                    <a:ea typeface="宋体" panose="02010600030101010101" pitchFamily="2" charset="-122"/>
                  </a:rPr>
                  <a:t>1</a:t>
                </a:r>
              </a:p>
            </p:txBody>
          </p:sp>
        </p:grpSp>
      </p:grpSp>
      <p:grpSp>
        <p:nvGrpSpPr>
          <p:cNvPr id="4102" name="Group 77"/>
          <p:cNvGrpSpPr>
            <a:grpSpLocks/>
          </p:cNvGrpSpPr>
          <p:nvPr/>
        </p:nvGrpSpPr>
        <p:grpSpPr bwMode="auto">
          <a:xfrm>
            <a:off x="1981200" y="3692525"/>
            <a:ext cx="5334000" cy="631825"/>
            <a:chOff x="1248" y="2326"/>
            <a:chExt cx="3360" cy="398"/>
          </a:xfrm>
        </p:grpSpPr>
        <p:sp>
          <p:nvSpPr>
            <p:cNvPr id="4103" name="Line 32"/>
            <p:cNvSpPr>
              <a:spLocks noChangeShapeType="1"/>
            </p:cNvSpPr>
            <p:nvPr/>
          </p:nvSpPr>
          <p:spPr bwMode="auto">
            <a:xfrm>
              <a:off x="1584" y="2662"/>
              <a:ext cx="3024" cy="1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prstDash val="sysDot"/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04" name="Text Box 33"/>
            <p:cNvSpPr txBox="1">
              <a:spLocks noChangeArrowheads="1"/>
            </p:cNvSpPr>
            <p:nvPr/>
          </p:nvSpPr>
          <p:spPr bwMode="auto">
            <a:xfrm>
              <a:off x="1728" y="2326"/>
              <a:ext cx="27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zh-CN" altLang="en-US" sz="2400">
                  <a:solidFill>
                    <a:schemeClr val="tx2"/>
                  </a:solidFill>
                  <a:ea typeface="宋体" panose="02010600030101010101" pitchFamily="2" charset="-122"/>
                </a:rPr>
                <a:t>质检内容</a:t>
              </a:r>
              <a:endParaRPr lang="en-US" altLang="zh-CN" sz="2400">
                <a:solidFill>
                  <a:schemeClr val="tx2"/>
                </a:solidFill>
                <a:ea typeface="宋体" panose="02010600030101010101" pitchFamily="2" charset="-122"/>
              </a:endParaRPr>
            </a:p>
          </p:txBody>
        </p:sp>
        <p:grpSp>
          <p:nvGrpSpPr>
            <p:cNvPr id="4105" name="Group 63"/>
            <p:cNvGrpSpPr>
              <a:grpSpLocks/>
            </p:cNvGrpSpPr>
            <p:nvPr/>
          </p:nvGrpSpPr>
          <p:grpSpPr bwMode="auto">
            <a:xfrm>
              <a:off x="1248" y="2340"/>
              <a:ext cx="384" cy="384"/>
              <a:chOff x="1248" y="1200"/>
              <a:chExt cx="384" cy="384"/>
            </a:xfrm>
          </p:grpSpPr>
          <p:grpSp>
            <p:nvGrpSpPr>
              <p:cNvPr id="4106" name="Group 64"/>
              <p:cNvGrpSpPr>
                <a:grpSpLocks/>
              </p:cNvGrpSpPr>
              <p:nvPr/>
            </p:nvGrpSpPr>
            <p:grpSpPr bwMode="auto">
              <a:xfrm>
                <a:off x="1248" y="1200"/>
                <a:ext cx="384" cy="384"/>
                <a:chOff x="2016" y="912"/>
                <a:chExt cx="384" cy="384"/>
              </a:xfrm>
            </p:grpSpPr>
            <p:sp>
              <p:nvSpPr>
                <p:cNvPr id="4108" name="Text Box 65"/>
                <p:cNvSpPr txBox="1">
                  <a:spLocks noChangeArrowheads="1"/>
                </p:cNvSpPr>
                <p:nvPr/>
              </p:nvSpPr>
              <p:spPr bwMode="gray">
                <a:xfrm>
                  <a:off x="2094" y="960"/>
                  <a:ext cx="223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/>
                  <a:r>
                    <a:rPr lang="en-US" altLang="zh-CN" sz="2400" b="1">
                      <a:solidFill>
                        <a:srgbClr val="000000"/>
                      </a:solidFill>
                      <a:ea typeface="宋体" panose="02010600030101010101" pitchFamily="2" charset="-122"/>
                    </a:rPr>
                    <a:t>3</a:t>
                  </a:r>
                </a:p>
              </p:txBody>
            </p:sp>
            <p:sp>
              <p:nvSpPr>
                <p:cNvPr id="65602" name="Oval 66"/>
                <p:cNvSpPr>
                  <a:spLocks noChangeArrowheads="1"/>
                </p:cNvSpPr>
                <p:nvPr/>
              </p:nvSpPr>
              <p:spPr bwMode="gray">
                <a:xfrm>
                  <a:off x="2016" y="912"/>
                  <a:ext cx="384" cy="38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>
                    <a:defRPr/>
                  </a:pPr>
                  <a:endParaRPr lang="zh-CN" altLang="en-US">
                    <a:latin typeface="Arial" charset="0"/>
                    <a:ea typeface="宋体" pitchFamily="2" charset="-122"/>
                  </a:endParaRPr>
                </a:p>
              </p:txBody>
            </p:sp>
            <p:sp>
              <p:nvSpPr>
                <p:cNvPr id="65603" name="Oval 67"/>
                <p:cNvSpPr>
                  <a:spLocks noChangeArrowheads="1"/>
                </p:cNvSpPr>
                <p:nvPr/>
              </p:nvSpPr>
              <p:spPr bwMode="gray">
                <a:xfrm>
                  <a:off x="2016" y="912"/>
                  <a:ext cx="384" cy="38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alpha val="32001"/>
                      </a:schemeClr>
                    </a:gs>
                    <a:gs pos="100000">
                      <a:schemeClr val="hlink">
                        <a:gamma/>
                        <a:shade val="0"/>
                        <a:invGamma/>
                        <a:alpha val="89999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>
                    <a:defRPr/>
                  </a:pPr>
                  <a:endParaRPr lang="zh-CN" altLang="en-US">
                    <a:latin typeface="Arial" charset="0"/>
                    <a:ea typeface="宋体" pitchFamily="2" charset="-122"/>
                  </a:endParaRPr>
                </a:p>
              </p:txBody>
            </p:sp>
            <p:sp>
              <p:nvSpPr>
                <p:cNvPr id="65604" name="Oval 68"/>
                <p:cNvSpPr>
                  <a:spLocks noChangeArrowheads="1"/>
                </p:cNvSpPr>
                <p:nvPr/>
              </p:nvSpPr>
              <p:spPr bwMode="gray">
                <a:xfrm>
                  <a:off x="2034" y="918"/>
                  <a:ext cx="334" cy="33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54118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54118"/>
                        <a:invGamma/>
                      </a:schemeClr>
                    </a:gs>
                  </a:gsLst>
                  <a:lin ang="189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>
                    <a:defRPr/>
                  </a:pPr>
                  <a:endParaRPr lang="zh-CN" altLang="en-US">
                    <a:latin typeface="Arial" charset="0"/>
                    <a:ea typeface="宋体" pitchFamily="2" charset="-122"/>
                  </a:endParaRPr>
                </a:p>
              </p:txBody>
            </p:sp>
            <p:sp>
              <p:nvSpPr>
                <p:cNvPr id="65605" name="Oval 69"/>
                <p:cNvSpPr>
                  <a:spLocks noChangeArrowheads="1"/>
                </p:cNvSpPr>
                <p:nvPr/>
              </p:nvSpPr>
              <p:spPr bwMode="gray">
                <a:xfrm>
                  <a:off x="2040" y="936"/>
                  <a:ext cx="334" cy="33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63529"/>
                        <a:invGamma/>
                      </a:schemeClr>
                    </a:gs>
                    <a:gs pos="100000">
                      <a:schemeClr val="hlink">
                        <a:alpha val="0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>
                    <a:defRPr/>
                  </a:pPr>
                  <a:endParaRPr lang="zh-CN" altLang="en-US">
                    <a:latin typeface="Arial" charset="0"/>
                    <a:ea typeface="宋体" pitchFamily="2" charset="-122"/>
                  </a:endParaRPr>
                </a:p>
              </p:txBody>
            </p:sp>
            <p:sp>
              <p:nvSpPr>
                <p:cNvPr id="4113" name="Oval 70"/>
                <p:cNvSpPr>
                  <a:spLocks noChangeArrowheads="1"/>
                </p:cNvSpPr>
                <p:nvPr/>
              </p:nvSpPr>
              <p:spPr bwMode="gray">
                <a:xfrm>
                  <a:off x="2052" y="948"/>
                  <a:ext cx="300" cy="300"/>
                </a:xfrm>
                <a:prstGeom prst="ellipse">
                  <a:avLst/>
                </a:pr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114" name="Oval 71"/>
                <p:cNvSpPr>
                  <a:spLocks noChangeArrowheads="1"/>
                </p:cNvSpPr>
                <p:nvPr/>
              </p:nvSpPr>
              <p:spPr bwMode="gray">
                <a:xfrm>
                  <a:off x="2064" y="959"/>
                  <a:ext cx="291" cy="29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595959"/>
                    </a:gs>
                    <a:gs pos="100000">
                      <a:srgbClr val="C0C0C0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115" name="Oval 72"/>
                <p:cNvSpPr>
                  <a:spLocks noChangeArrowheads="1"/>
                </p:cNvSpPr>
                <p:nvPr/>
              </p:nvSpPr>
              <p:spPr bwMode="gray">
                <a:xfrm>
                  <a:off x="2068" y="961"/>
                  <a:ext cx="283" cy="28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alpha val="0"/>
                      </a:srgbClr>
                    </a:gs>
                    <a:gs pos="100000">
                      <a:srgbClr val="E9E9E9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116" name="Oval 73"/>
                <p:cNvSpPr>
                  <a:spLocks noChangeArrowheads="1"/>
                </p:cNvSpPr>
                <p:nvPr/>
              </p:nvSpPr>
              <p:spPr bwMode="gray">
                <a:xfrm>
                  <a:off x="2071" y="963"/>
                  <a:ext cx="270" cy="26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989898"/>
                    </a:gs>
                    <a:gs pos="100000">
                      <a:srgbClr val="C0C0C0">
                        <a:alpha val="48000"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117" name="Oval 74"/>
                <p:cNvSpPr>
                  <a:spLocks noChangeArrowheads="1"/>
                </p:cNvSpPr>
                <p:nvPr/>
              </p:nvSpPr>
              <p:spPr bwMode="gray">
                <a:xfrm>
                  <a:off x="2086" y="971"/>
                  <a:ext cx="240" cy="21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C0C0C0">
                        <a:alpha val="37999"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>
                    <a:ea typeface="宋体" panose="02010600030101010101" pitchFamily="2" charset="-122"/>
                  </a:endParaRPr>
                </a:p>
              </p:txBody>
            </p:sp>
          </p:grpSp>
          <p:sp>
            <p:nvSpPr>
              <p:cNvPr id="4107" name="Text Box 75"/>
              <p:cNvSpPr txBox="1">
                <a:spLocks noChangeArrowheads="1"/>
              </p:cNvSpPr>
              <p:nvPr/>
            </p:nvSpPr>
            <p:spPr bwMode="gray">
              <a:xfrm>
                <a:off x="1326" y="1248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zh-CN" sz="2400" b="1">
                    <a:solidFill>
                      <a:srgbClr val="000000"/>
                    </a:solidFill>
                    <a:ea typeface="宋体" panose="02010600030101010101" pitchFamily="2" charset="-122"/>
                  </a:rPr>
                  <a:t>3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>
                <a:ea typeface="宋体" panose="02010600030101010101" pitchFamily="2" charset="-122"/>
              </a:rPr>
              <a:t>质量预警的处理</a:t>
            </a:r>
          </a:p>
        </p:txBody>
      </p:sp>
      <p:sp>
        <p:nvSpPr>
          <p:cNvPr id="22531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mtClean="0">
                <a:ea typeface="宋体" panose="02010600030101010101" pitchFamily="2" charset="-122"/>
              </a:rPr>
              <a:t>同一单位连续</a:t>
            </a:r>
            <a:r>
              <a:rPr lang="en-US" altLang="zh-CN" smtClean="0">
                <a:ea typeface="宋体" panose="02010600030101010101" pitchFamily="2" charset="-122"/>
              </a:rPr>
              <a:t>2</a:t>
            </a:r>
            <a:r>
              <a:rPr lang="zh-CN" altLang="en-US" smtClean="0">
                <a:ea typeface="宋体" panose="02010600030101010101" pitchFamily="2" charset="-122"/>
              </a:rPr>
              <a:t>次收到质量预警</a:t>
            </a:r>
            <a:endParaRPr lang="en-US" altLang="zh-CN" smtClean="0">
              <a:ea typeface="宋体" panose="02010600030101010101" pitchFamily="2" charset="-122"/>
            </a:endParaRPr>
          </a:p>
          <a:p>
            <a:endParaRPr lang="en-US" altLang="zh-CN" smtClean="0">
              <a:ea typeface="宋体" panose="02010600030101010101" pitchFamily="2" charset="-122"/>
            </a:endParaRPr>
          </a:p>
          <a:p>
            <a:r>
              <a:rPr lang="zh-CN" altLang="en-US" smtClean="0">
                <a:ea typeface="宋体" panose="02010600030101010101" pitchFamily="2" charset="-122"/>
              </a:rPr>
              <a:t>同一单位累计</a:t>
            </a:r>
            <a:r>
              <a:rPr lang="en-US" altLang="zh-CN" smtClean="0">
                <a:ea typeface="宋体" panose="02010600030101010101" pitchFamily="2" charset="-122"/>
              </a:rPr>
              <a:t>3</a:t>
            </a:r>
            <a:r>
              <a:rPr lang="zh-CN" altLang="en-US" smtClean="0">
                <a:ea typeface="宋体" panose="02010600030101010101" pitchFamily="2" charset="-122"/>
              </a:rPr>
              <a:t>次收到质量预警</a:t>
            </a:r>
            <a:endParaRPr lang="en-US" altLang="zh-CN" smtClean="0">
              <a:ea typeface="宋体" panose="02010600030101010101" pitchFamily="2" charset="-122"/>
            </a:endParaRPr>
          </a:p>
          <a:p>
            <a:endParaRPr lang="en-US" altLang="zh-CN" smtClean="0">
              <a:ea typeface="宋体" panose="02010600030101010101" pitchFamily="2" charset="-122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zh-CN" smtClean="0">
                <a:ea typeface="宋体" panose="02010600030101010101" pitchFamily="2" charset="-122"/>
              </a:rPr>
              <a:t>    </a:t>
            </a:r>
            <a:r>
              <a:rPr lang="zh-CN" altLang="en-US" smtClean="0">
                <a:ea typeface="宋体" panose="02010600030101010101" pitchFamily="2" charset="-122"/>
              </a:rPr>
              <a:t>管理中心将暂时停止接受此单位加工的资源，并要求重新进行资源加工培训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zh-CN" smtClean="0">
              <a:ea typeface="宋体" panose="02010600030101010101" pitchFamily="2" charset="-122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04925"/>
            <a:ext cx="7772400" cy="46386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CN" altLang="en-US" sz="3600" b="1" smtClean="0">
                <a:ea typeface="宋体" panose="02010600030101010101" pitchFamily="2" charset="-122"/>
              </a:rPr>
              <a:t>实时通过率</a:t>
            </a:r>
            <a:endParaRPr lang="en-US" altLang="zh-CN" sz="3600" b="1" smtClean="0">
              <a:ea typeface="宋体" panose="02010600030101010101" pitchFamily="2" charset="-122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zh-CN" sz="2400" smtClean="0">
              <a:ea typeface="宋体" panose="02010600030101010101" pitchFamily="2" charset="-122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CN" altLang="en-US" sz="2400" smtClean="0">
                <a:ea typeface="宋体" panose="02010600030101010101" pitchFamily="2" charset="-122"/>
              </a:rPr>
              <a:t>实时通过率包括机器质检通过率和人工质检通过率</a:t>
            </a:r>
            <a:r>
              <a:rPr lang="en-US" altLang="zh-CN" sz="2400" smtClean="0">
                <a:ea typeface="宋体" panose="02010600030101010101" pitchFamily="2" charset="-122"/>
              </a:rPr>
              <a:t>.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400" smtClean="0">
              <a:ea typeface="宋体" panose="02010600030101010101" pitchFamily="2" charset="-122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CN" altLang="en-US" sz="2400" smtClean="0">
                <a:ea typeface="宋体" panose="02010600030101010101" pitchFamily="2" charset="-122"/>
              </a:rPr>
              <a:t>当发现当前通过率低于</a:t>
            </a:r>
            <a:r>
              <a:rPr lang="en-US" altLang="zh-CN" sz="2400" smtClean="0">
                <a:ea typeface="宋体" panose="02010600030101010101" pitchFamily="2" charset="-122"/>
              </a:rPr>
              <a:t>90%</a:t>
            </a:r>
            <a:r>
              <a:rPr lang="zh-CN" altLang="en-US" sz="2400" smtClean="0">
                <a:ea typeface="宋体" panose="02010600030101010101" pitchFamily="2" charset="-122"/>
              </a:rPr>
              <a:t>时，</a:t>
            </a:r>
            <a:r>
              <a:rPr lang="en-US" altLang="zh-CN" sz="2400" smtClean="0">
                <a:ea typeface="宋体" panose="02010600030101010101" pitchFamily="2" charset="-122"/>
              </a:rPr>
              <a:t>Cadal</a:t>
            </a:r>
            <a:r>
              <a:rPr lang="zh-CN" altLang="en-US" sz="2400" smtClean="0">
                <a:ea typeface="宋体" panose="02010600030101010101" pitchFamily="2" charset="-122"/>
              </a:rPr>
              <a:t>管理中心人员会联系该加工单位，询问当前质检电子书的一个情况，使加工单位能及时了结正在质检的电子书情况</a:t>
            </a:r>
            <a:r>
              <a:rPr lang="en-US" altLang="zh-CN" sz="2400" smtClean="0">
                <a:ea typeface="宋体" panose="02010600030101010101" pitchFamily="2" charset="-12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zh-CN" smtClean="0">
              <a:ea typeface="宋体" panose="02010600030101010101" pitchFamily="2" charset="-122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04925"/>
            <a:ext cx="7772400" cy="46386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CN" altLang="en-US" sz="3600" b="1" smtClean="0">
                <a:ea typeface="宋体" panose="02010600030101010101" pitchFamily="2" charset="-122"/>
              </a:rPr>
              <a:t>历史通过率</a:t>
            </a:r>
            <a:endParaRPr lang="en-US" altLang="zh-CN" sz="3600" b="1" smtClean="0">
              <a:ea typeface="宋体" panose="02010600030101010101" pitchFamily="2" charset="-122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zh-CN" sz="2400" smtClean="0">
              <a:ea typeface="宋体" panose="02010600030101010101" pitchFamily="2" charset="-122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CN" altLang="en-US" sz="2400" smtClean="0">
                <a:ea typeface="宋体" panose="02010600030101010101" pitchFamily="2" charset="-122"/>
              </a:rPr>
              <a:t>历史通过率包括机器质检通过率和人工质检通过率</a:t>
            </a:r>
            <a:r>
              <a:rPr lang="en-US" altLang="zh-CN" sz="2400" smtClean="0">
                <a:ea typeface="宋体" panose="02010600030101010101" pitchFamily="2" charset="-122"/>
              </a:rPr>
              <a:t>. </a:t>
            </a:r>
          </a:p>
          <a:p>
            <a:pPr lvl="1" eaLnBrk="1" hangingPunct="1">
              <a:lnSpc>
                <a:spcPct val="90000"/>
              </a:lnSpc>
            </a:pPr>
            <a:endParaRPr lang="en-US" altLang="zh-CN" sz="2400" smtClean="0">
              <a:ea typeface="宋体" panose="02010600030101010101" pitchFamily="2" charset="-122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CN" altLang="en-US" sz="2400" smtClean="0">
                <a:ea typeface="宋体" panose="02010600030101010101" pitchFamily="2" charset="-122"/>
              </a:rPr>
              <a:t>历史人工通过率作为抽样模型的一个基数据</a:t>
            </a:r>
            <a:r>
              <a:rPr lang="en-US" altLang="zh-CN" sz="2400" smtClean="0">
                <a:ea typeface="宋体" panose="02010600030101010101" pitchFamily="2" charset="-122"/>
              </a:rPr>
              <a:t>.</a:t>
            </a:r>
            <a:r>
              <a:rPr lang="zh-CN" altLang="en-US" sz="2400" smtClean="0">
                <a:ea typeface="宋体" panose="02010600030101010101" pitchFamily="2" charset="-122"/>
              </a:rPr>
              <a:t>即通过</a:t>
            </a:r>
            <a:r>
              <a:rPr lang="en-US" altLang="zh-CN" sz="2400" smtClean="0">
                <a:ea typeface="宋体" panose="02010600030101010101" pitchFamily="2" charset="-122"/>
              </a:rPr>
              <a:t>GBT2828.2-2008</a:t>
            </a:r>
            <a:r>
              <a:rPr lang="zh-CN" altLang="en-US" sz="2400" smtClean="0">
                <a:ea typeface="宋体" panose="02010600030101010101" pitchFamily="2" charset="-122"/>
              </a:rPr>
              <a:t>抽样模型后除以历史人工通过率。历史通过率越低，该抽样模型抽取到的质检数量就越多</a:t>
            </a:r>
            <a:endParaRPr lang="en-US" altLang="zh-CN" sz="2400" smtClean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>
                <a:ea typeface="宋体" panose="02010600030101010101" pitchFamily="2" charset="-122"/>
              </a:rPr>
              <a:t>批次质检结果</a:t>
            </a:r>
            <a:endParaRPr lang="en-US" altLang="zh-CN" smtClean="0">
              <a:ea typeface="宋体" panose="02010600030101010101" pitchFamily="2" charset="-122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7724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400" smtClean="0">
              <a:ea typeface="宋体" panose="02010600030101010101" pitchFamily="2" charset="-12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sz="2400" smtClean="0">
                <a:ea typeface="宋体" panose="02010600030101010101" pitchFamily="2" charset="-122"/>
              </a:rPr>
              <a:t>每个批次完成质检，都会产生如下格式的质检结果报表</a:t>
            </a:r>
            <a:endParaRPr lang="en-US" altLang="zh-CN" sz="2400" smtClean="0">
              <a:ea typeface="宋体" panose="02010600030101010101" pitchFamily="2" charset="-12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sz="2400" smtClean="0">
                <a:ea typeface="宋体" panose="02010600030101010101" pitchFamily="2" charset="-122"/>
              </a:rPr>
              <a:t>包含：</a:t>
            </a:r>
            <a:endParaRPr lang="en-US" altLang="zh-CN" sz="2400" smtClean="0">
              <a:ea typeface="宋体" panose="02010600030101010101" pitchFamily="2" charset="-12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400" smtClean="0">
              <a:ea typeface="宋体" panose="02010600030101010101" pitchFamily="2" charset="-12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400" smtClean="0">
                <a:ea typeface="宋体" panose="02010600030101010101" pitchFamily="2" charset="-122"/>
              </a:rPr>
              <a:t>1 </a:t>
            </a:r>
            <a:r>
              <a:rPr lang="zh-CN" altLang="en-US" sz="2400" smtClean="0">
                <a:ea typeface="宋体" panose="02010600030101010101" pitchFamily="2" charset="-122"/>
              </a:rPr>
              <a:t>批次质检结果</a:t>
            </a:r>
            <a:endParaRPr lang="en-US" altLang="zh-CN" sz="2400" smtClean="0">
              <a:ea typeface="宋体" panose="02010600030101010101" pitchFamily="2" charset="-12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400" smtClean="0">
                <a:ea typeface="宋体" panose="02010600030101010101" pitchFamily="2" charset="-122"/>
              </a:rPr>
              <a:t>2 </a:t>
            </a:r>
            <a:r>
              <a:rPr lang="zh-CN" altLang="en-US" sz="2400" smtClean="0">
                <a:ea typeface="宋体" panose="02010600030101010101" pitchFamily="2" charset="-122"/>
              </a:rPr>
              <a:t>批次不合格资源及错误清单</a:t>
            </a:r>
            <a:endParaRPr lang="en-US" altLang="zh-CN" sz="2400" smtClean="0">
              <a:ea typeface="宋体" panose="02010600030101010101" pitchFamily="2" charset="-12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400" smtClean="0">
                <a:ea typeface="宋体" panose="02010600030101010101" pitchFamily="2" charset="-122"/>
              </a:rPr>
              <a:t>3 </a:t>
            </a:r>
            <a:r>
              <a:rPr lang="zh-CN" altLang="en-US" sz="2400" smtClean="0">
                <a:ea typeface="宋体" panose="02010600030101010101" pitchFamily="2" charset="-122"/>
              </a:rPr>
              <a:t>批次合格资源清单</a:t>
            </a:r>
            <a:endParaRPr lang="en-US" altLang="zh-CN" sz="2400" smtClean="0">
              <a:ea typeface="宋体" panose="02010600030101010101" pitchFamily="2" charset="-12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400" smtClean="0">
              <a:ea typeface="宋体" panose="02010600030101010101" pitchFamily="2" charset="-12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sz="2400" smtClean="0">
                <a:ea typeface="宋体" panose="02010600030101010101" pitchFamily="2" charset="-122"/>
              </a:rPr>
              <a:t>                                    </a:t>
            </a:r>
            <a:r>
              <a:rPr lang="zh-CN" altLang="en-US" sz="2400" smtClean="0">
                <a:ea typeface="宋体" panose="02010600030101010101" pitchFamily="2" charset="-122"/>
                <a:hlinkClick r:id="rId2" action="ppaction://hlinkfile"/>
              </a:rPr>
              <a:t>详见附件</a:t>
            </a:r>
            <a:endParaRPr lang="en-US" altLang="zh-CN" sz="2400" smtClean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5638800" y="6172200"/>
            <a:ext cx="2971800" cy="457200"/>
          </a:xfrm>
        </p:spPr>
        <p:txBody>
          <a:bodyPr/>
          <a:lstStyle/>
          <a:p>
            <a:pPr eaLnBrk="1" hangingPunct="1"/>
            <a:r>
              <a:rPr lang="en-US" altLang="zh-CN" sz="1600" smtClean="0">
                <a:ea typeface="宋体" panose="02010600030101010101" pitchFamily="2" charset="-122"/>
              </a:rPr>
              <a:t>Cadal</a:t>
            </a:r>
            <a:r>
              <a:rPr lang="zh-CN" altLang="en-US" sz="1600" smtClean="0">
                <a:ea typeface="宋体" panose="02010600030101010101" pitchFamily="2" charset="-122"/>
              </a:rPr>
              <a:t>质检管理小组</a:t>
            </a:r>
            <a:endParaRPr lang="en-US" altLang="zh-CN" sz="1600" b="0" smtClean="0">
              <a:ea typeface="宋体" panose="02010600030101010101" pitchFamily="2" charset="-122"/>
            </a:endParaRPr>
          </a:p>
        </p:txBody>
      </p:sp>
      <p:sp>
        <p:nvSpPr>
          <p:cNvPr id="26627" name="WordArt 3"/>
          <p:cNvSpPr>
            <a:spLocks noChangeArrowheads="1" noChangeShapeType="1" noTextEdit="1"/>
          </p:cNvSpPr>
          <p:nvPr/>
        </p:nvSpPr>
        <p:spPr bwMode="gray">
          <a:xfrm>
            <a:off x="3429000" y="3505200"/>
            <a:ext cx="4724400" cy="762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en-US" altLang="zh-CN" sz="5400" b="1" kern="10">
                <a:ln w="28575">
                  <a:solidFill>
                    <a:schemeClr val="tx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1"/>
                    </a:gs>
                    <a:gs pos="100000">
                      <a:schemeClr val="hlink"/>
                    </a:gs>
                  </a:gsLst>
                  <a:lin ang="5400000" scaled="1"/>
                </a:gradFill>
                <a:effectLst>
                  <a:outerShdw dist="89803" dir="2700000" algn="ctr" rotWithShape="0">
                    <a:srgbClr val="000000">
                      <a:alpha val="5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Thank You !</a:t>
            </a:r>
            <a:endParaRPr lang="zh-CN" altLang="en-US" sz="5400" b="1" kern="10">
              <a:ln w="28575">
                <a:solidFill>
                  <a:schemeClr val="tx2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accent1"/>
                  </a:gs>
                  <a:gs pos="100000">
                    <a:schemeClr val="hlink"/>
                  </a:gs>
                </a:gsLst>
                <a:lin ang="5400000" scaled="1"/>
              </a:gradFill>
              <a:effectLst>
                <a:outerShdw dist="89803" dir="2700000" algn="ctr" rotWithShape="0">
                  <a:srgbClr val="000000">
                    <a:alpha val="50000"/>
                  </a:srgbClr>
                </a:outerShdw>
              </a:effectLst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6628" name="图片 5" descr="未命名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0"/>
            <a:ext cx="1447800" cy="125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>
              <a:ea typeface="宋体" panose="02010600030101010101" pitchFamily="2" charset="-122"/>
            </a:endParaRPr>
          </a:p>
        </p:txBody>
      </p:sp>
      <p:sp>
        <p:nvSpPr>
          <p:cNvPr id="512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smtClean="0">
              <a:ea typeface="宋体" panose="02010600030101010101" pitchFamily="2" charset="-122"/>
            </a:endParaRPr>
          </a:p>
          <a:p>
            <a:endParaRPr lang="en-US" altLang="zh-CN" smtClean="0">
              <a:ea typeface="宋体" panose="02010600030101010101" pitchFamily="2" charset="-122"/>
            </a:endParaRPr>
          </a:p>
          <a:p>
            <a:endParaRPr lang="en-US" altLang="zh-CN" smtClean="0">
              <a:ea typeface="宋体" panose="02010600030101010101" pitchFamily="2" charset="-122"/>
            </a:endParaRPr>
          </a:p>
          <a:p>
            <a:endParaRPr lang="en-US" altLang="zh-CN" smtClean="0">
              <a:ea typeface="宋体" panose="02010600030101010101" pitchFamily="2" charset="-122"/>
            </a:endParaRPr>
          </a:p>
          <a:p>
            <a:r>
              <a:rPr lang="en-US" altLang="zh-CN" smtClean="0">
                <a:ea typeface="宋体" panose="02010600030101010101" pitchFamily="2" charset="-122"/>
              </a:rPr>
              <a:t>             </a:t>
            </a:r>
            <a:r>
              <a:rPr lang="zh-CN" altLang="en-US" sz="4000" b="1" smtClean="0">
                <a:ea typeface="宋体" panose="02010600030101010101" pitchFamily="2" charset="-122"/>
              </a:rPr>
              <a:t>一 ：质检流程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>
                <a:ea typeface="宋体" panose="02010600030101010101" pitchFamily="2" charset="-122"/>
              </a:rPr>
              <a:t>质检流程</a:t>
            </a:r>
          </a:p>
        </p:txBody>
      </p:sp>
      <p:sp>
        <p:nvSpPr>
          <p:cNvPr id="6147" name="内容占位符 2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zh-CN" altLang="en-US" smtClean="0">
              <a:ea typeface="宋体" panose="02010600030101010101" pitchFamily="2" charset="-122"/>
            </a:endParaRPr>
          </a:p>
        </p:txBody>
      </p:sp>
      <p:grpSp>
        <p:nvGrpSpPr>
          <p:cNvPr id="6148" name="组合 222"/>
          <p:cNvGrpSpPr>
            <a:grpSpLocks/>
          </p:cNvGrpSpPr>
          <p:nvPr/>
        </p:nvGrpSpPr>
        <p:grpSpPr bwMode="auto">
          <a:xfrm>
            <a:off x="0" y="1981200"/>
            <a:ext cx="9144000" cy="3435350"/>
            <a:chOff x="0" y="2438400"/>
            <a:chExt cx="9144000" cy="3434653"/>
          </a:xfrm>
        </p:grpSpPr>
        <p:sp>
          <p:nvSpPr>
            <p:cNvPr id="6153" name="Rectangle 3"/>
            <p:cNvSpPr>
              <a:spLocks noChangeArrowheads="1"/>
            </p:cNvSpPr>
            <p:nvPr/>
          </p:nvSpPr>
          <p:spPr bwMode="gray">
            <a:xfrm>
              <a:off x="0" y="3030538"/>
              <a:ext cx="9144000" cy="53975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zh-CN" altLang="en-US">
                <a:ea typeface="宋体" panose="02010600030101010101" pitchFamily="2" charset="-122"/>
              </a:endParaRPr>
            </a:p>
          </p:txBody>
        </p:sp>
        <p:sp>
          <p:nvSpPr>
            <p:cNvPr id="6154" name="Rectangle 4"/>
            <p:cNvSpPr>
              <a:spLocks noChangeArrowheads="1"/>
            </p:cNvSpPr>
            <p:nvPr/>
          </p:nvSpPr>
          <p:spPr bwMode="gray">
            <a:xfrm>
              <a:off x="0" y="3082925"/>
              <a:ext cx="9144000" cy="142875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zh-CN" altLang="en-US">
                <a:ea typeface="宋体" panose="02010600030101010101" pitchFamily="2" charset="-122"/>
              </a:endParaRPr>
            </a:p>
          </p:txBody>
        </p:sp>
        <p:grpSp>
          <p:nvGrpSpPr>
            <p:cNvPr id="6155" name="Group 6"/>
            <p:cNvGrpSpPr>
              <a:grpSpLocks/>
            </p:cNvGrpSpPr>
            <p:nvPr/>
          </p:nvGrpSpPr>
          <p:grpSpPr bwMode="auto">
            <a:xfrm rot="3877067">
              <a:off x="3619345" y="4179819"/>
              <a:ext cx="2445119" cy="941348"/>
              <a:chOff x="2290" y="2725"/>
              <a:chExt cx="1832" cy="713"/>
            </a:xfrm>
          </p:grpSpPr>
          <p:grpSp>
            <p:nvGrpSpPr>
              <p:cNvPr id="6245" name="Group 7"/>
              <p:cNvGrpSpPr>
                <a:grpSpLocks/>
              </p:cNvGrpSpPr>
              <p:nvPr/>
            </p:nvGrpSpPr>
            <p:grpSpPr bwMode="auto">
              <a:xfrm>
                <a:off x="2290" y="3030"/>
                <a:ext cx="1832" cy="408"/>
                <a:chOff x="2290" y="3030"/>
                <a:chExt cx="1832" cy="408"/>
              </a:xfrm>
            </p:grpSpPr>
            <p:sp>
              <p:nvSpPr>
                <p:cNvPr id="6249" name="Freeform 8"/>
                <p:cNvSpPr>
                  <a:spLocks/>
                </p:cNvSpPr>
                <p:nvPr/>
              </p:nvSpPr>
              <p:spPr bwMode="gray">
                <a:xfrm>
                  <a:off x="2290" y="3030"/>
                  <a:ext cx="1832" cy="408"/>
                </a:xfrm>
                <a:custGeom>
                  <a:avLst/>
                  <a:gdLst>
                    <a:gd name="T0" fmla="*/ 1832 w 1832"/>
                    <a:gd name="T1" fmla="*/ 32 h 408"/>
                    <a:gd name="T2" fmla="*/ 1830 w 1832"/>
                    <a:gd name="T3" fmla="*/ 66 h 408"/>
                    <a:gd name="T4" fmla="*/ 1814 w 1832"/>
                    <a:gd name="T5" fmla="*/ 128 h 408"/>
                    <a:gd name="T6" fmla="*/ 1788 w 1832"/>
                    <a:gd name="T7" fmla="*/ 188 h 408"/>
                    <a:gd name="T8" fmla="*/ 1754 w 1832"/>
                    <a:gd name="T9" fmla="*/ 240 h 408"/>
                    <a:gd name="T10" fmla="*/ 1712 w 1832"/>
                    <a:gd name="T11" fmla="*/ 288 h 408"/>
                    <a:gd name="T12" fmla="*/ 1664 w 1832"/>
                    <a:gd name="T13" fmla="*/ 330 h 408"/>
                    <a:gd name="T14" fmla="*/ 1610 w 1832"/>
                    <a:gd name="T15" fmla="*/ 362 h 408"/>
                    <a:gd name="T16" fmla="*/ 1550 w 1832"/>
                    <a:gd name="T17" fmla="*/ 388 h 408"/>
                    <a:gd name="T18" fmla="*/ 1486 w 1832"/>
                    <a:gd name="T19" fmla="*/ 402 h 408"/>
                    <a:gd name="T20" fmla="*/ 1418 w 1832"/>
                    <a:gd name="T21" fmla="*/ 408 h 408"/>
                    <a:gd name="T22" fmla="*/ 0 w 1832"/>
                    <a:gd name="T23" fmla="*/ 408 h 408"/>
                    <a:gd name="T24" fmla="*/ 0 w 1832"/>
                    <a:gd name="T25" fmla="*/ 0 h 408"/>
                    <a:gd name="T26" fmla="*/ 1832 w 1832"/>
                    <a:gd name="T27" fmla="*/ 0 h 408"/>
                    <a:gd name="T28" fmla="*/ 1832 w 1832"/>
                    <a:gd name="T29" fmla="*/ 32 h 408"/>
                    <a:gd name="T30" fmla="*/ 1832 w 1832"/>
                    <a:gd name="T31" fmla="*/ 32 h 408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1832"/>
                    <a:gd name="T49" fmla="*/ 0 h 408"/>
                    <a:gd name="T50" fmla="*/ 1832 w 1832"/>
                    <a:gd name="T51" fmla="*/ 408 h 408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1832" h="408">
                      <a:moveTo>
                        <a:pt x="1832" y="32"/>
                      </a:moveTo>
                      <a:lnTo>
                        <a:pt x="1830" y="66"/>
                      </a:lnTo>
                      <a:lnTo>
                        <a:pt x="1814" y="128"/>
                      </a:lnTo>
                      <a:lnTo>
                        <a:pt x="1788" y="188"/>
                      </a:lnTo>
                      <a:lnTo>
                        <a:pt x="1754" y="240"/>
                      </a:lnTo>
                      <a:lnTo>
                        <a:pt x="1712" y="288"/>
                      </a:lnTo>
                      <a:lnTo>
                        <a:pt x="1664" y="330"/>
                      </a:lnTo>
                      <a:lnTo>
                        <a:pt x="1610" y="362"/>
                      </a:lnTo>
                      <a:lnTo>
                        <a:pt x="1550" y="388"/>
                      </a:lnTo>
                      <a:lnTo>
                        <a:pt x="1486" y="402"/>
                      </a:lnTo>
                      <a:lnTo>
                        <a:pt x="1418" y="408"/>
                      </a:lnTo>
                      <a:lnTo>
                        <a:pt x="0" y="408"/>
                      </a:lnTo>
                      <a:lnTo>
                        <a:pt x="0" y="0"/>
                      </a:lnTo>
                      <a:lnTo>
                        <a:pt x="1832" y="0"/>
                      </a:lnTo>
                      <a:lnTo>
                        <a:pt x="1832" y="32"/>
                      </a:lnTo>
                      <a:close/>
                    </a:path>
                  </a:pathLst>
                </a:custGeom>
                <a:solidFill>
                  <a:srgbClr val="60878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6250" name="Freeform 9"/>
                <p:cNvSpPr>
                  <a:spLocks/>
                </p:cNvSpPr>
                <p:nvPr/>
              </p:nvSpPr>
              <p:spPr bwMode="gray">
                <a:xfrm>
                  <a:off x="3810" y="3058"/>
                  <a:ext cx="288" cy="334"/>
                </a:xfrm>
                <a:custGeom>
                  <a:avLst/>
                  <a:gdLst>
                    <a:gd name="T0" fmla="*/ 288 w 288"/>
                    <a:gd name="T1" fmla="*/ 0 h 334"/>
                    <a:gd name="T2" fmla="*/ 284 w 288"/>
                    <a:gd name="T3" fmla="*/ 52 h 334"/>
                    <a:gd name="T4" fmla="*/ 272 w 288"/>
                    <a:gd name="T5" fmla="*/ 98 h 334"/>
                    <a:gd name="T6" fmla="*/ 254 w 288"/>
                    <a:gd name="T7" fmla="*/ 140 h 334"/>
                    <a:gd name="T8" fmla="*/ 230 w 288"/>
                    <a:gd name="T9" fmla="*/ 176 h 334"/>
                    <a:gd name="T10" fmla="*/ 204 w 288"/>
                    <a:gd name="T11" fmla="*/ 208 h 334"/>
                    <a:gd name="T12" fmla="*/ 174 w 288"/>
                    <a:gd name="T13" fmla="*/ 238 h 334"/>
                    <a:gd name="T14" fmla="*/ 144 w 288"/>
                    <a:gd name="T15" fmla="*/ 262 h 334"/>
                    <a:gd name="T16" fmla="*/ 112 w 288"/>
                    <a:gd name="T17" fmla="*/ 282 h 334"/>
                    <a:gd name="T18" fmla="*/ 84 w 288"/>
                    <a:gd name="T19" fmla="*/ 298 h 334"/>
                    <a:gd name="T20" fmla="*/ 56 w 288"/>
                    <a:gd name="T21" fmla="*/ 312 h 334"/>
                    <a:gd name="T22" fmla="*/ 34 w 288"/>
                    <a:gd name="T23" fmla="*/ 322 h 334"/>
                    <a:gd name="T24" fmla="*/ 16 w 288"/>
                    <a:gd name="T25" fmla="*/ 328 h 334"/>
                    <a:gd name="T26" fmla="*/ 4 w 288"/>
                    <a:gd name="T27" fmla="*/ 332 h 334"/>
                    <a:gd name="T28" fmla="*/ 0 w 288"/>
                    <a:gd name="T29" fmla="*/ 334 h 334"/>
                    <a:gd name="T30" fmla="*/ 4 w 288"/>
                    <a:gd name="T31" fmla="*/ 332 h 334"/>
                    <a:gd name="T32" fmla="*/ 16 w 288"/>
                    <a:gd name="T33" fmla="*/ 326 h 334"/>
                    <a:gd name="T34" fmla="*/ 34 w 288"/>
                    <a:gd name="T35" fmla="*/ 318 h 334"/>
                    <a:gd name="T36" fmla="*/ 56 w 288"/>
                    <a:gd name="T37" fmla="*/ 304 h 334"/>
                    <a:gd name="T38" fmla="*/ 84 w 288"/>
                    <a:gd name="T39" fmla="*/ 288 h 334"/>
                    <a:gd name="T40" fmla="*/ 112 w 288"/>
                    <a:gd name="T41" fmla="*/ 266 h 334"/>
                    <a:gd name="T42" fmla="*/ 142 w 288"/>
                    <a:gd name="T43" fmla="*/ 242 h 334"/>
                    <a:gd name="T44" fmla="*/ 170 w 288"/>
                    <a:gd name="T45" fmla="*/ 212 h 334"/>
                    <a:gd name="T46" fmla="*/ 196 w 288"/>
                    <a:gd name="T47" fmla="*/ 180 h 334"/>
                    <a:gd name="T48" fmla="*/ 220 w 288"/>
                    <a:gd name="T49" fmla="*/ 142 h 334"/>
                    <a:gd name="T50" fmla="*/ 238 w 288"/>
                    <a:gd name="T51" fmla="*/ 100 h 334"/>
                    <a:gd name="T52" fmla="*/ 250 w 288"/>
                    <a:gd name="T53" fmla="*/ 54 h 334"/>
                    <a:gd name="T54" fmla="*/ 254 w 288"/>
                    <a:gd name="T55" fmla="*/ 2 h 334"/>
                    <a:gd name="T56" fmla="*/ 288 w 288"/>
                    <a:gd name="T57" fmla="*/ 0 h 334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288"/>
                    <a:gd name="T88" fmla="*/ 0 h 334"/>
                    <a:gd name="T89" fmla="*/ 288 w 288"/>
                    <a:gd name="T90" fmla="*/ 334 h 334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288" h="334">
                      <a:moveTo>
                        <a:pt x="288" y="0"/>
                      </a:moveTo>
                      <a:lnTo>
                        <a:pt x="284" y="52"/>
                      </a:lnTo>
                      <a:lnTo>
                        <a:pt x="272" y="98"/>
                      </a:lnTo>
                      <a:lnTo>
                        <a:pt x="254" y="140"/>
                      </a:lnTo>
                      <a:lnTo>
                        <a:pt x="230" y="176"/>
                      </a:lnTo>
                      <a:lnTo>
                        <a:pt x="204" y="208"/>
                      </a:lnTo>
                      <a:lnTo>
                        <a:pt x="174" y="238"/>
                      </a:lnTo>
                      <a:lnTo>
                        <a:pt x="144" y="262"/>
                      </a:lnTo>
                      <a:lnTo>
                        <a:pt x="112" y="282"/>
                      </a:lnTo>
                      <a:lnTo>
                        <a:pt x="84" y="298"/>
                      </a:lnTo>
                      <a:lnTo>
                        <a:pt x="56" y="312"/>
                      </a:lnTo>
                      <a:lnTo>
                        <a:pt x="34" y="322"/>
                      </a:lnTo>
                      <a:lnTo>
                        <a:pt x="16" y="328"/>
                      </a:lnTo>
                      <a:lnTo>
                        <a:pt x="4" y="332"/>
                      </a:lnTo>
                      <a:lnTo>
                        <a:pt x="0" y="334"/>
                      </a:lnTo>
                      <a:lnTo>
                        <a:pt x="4" y="332"/>
                      </a:lnTo>
                      <a:lnTo>
                        <a:pt x="16" y="326"/>
                      </a:lnTo>
                      <a:lnTo>
                        <a:pt x="34" y="318"/>
                      </a:lnTo>
                      <a:lnTo>
                        <a:pt x="56" y="304"/>
                      </a:lnTo>
                      <a:lnTo>
                        <a:pt x="84" y="288"/>
                      </a:lnTo>
                      <a:lnTo>
                        <a:pt x="112" y="266"/>
                      </a:lnTo>
                      <a:lnTo>
                        <a:pt x="142" y="242"/>
                      </a:lnTo>
                      <a:lnTo>
                        <a:pt x="170" y="212"/>
                      </a:lnTo>
                      <a:lnTo>
                        <a:pt x="196" y="180"/>
                      </a:lnTo>
                      <a:lnTo>
                        <a:pt x="220" y="142"/>
                      </a:lnTo>
                      <a:lnTo>
                        <a:pt x="238" y="100"/>
                      </a:lnTo>
                      <a:lnTo>
                        <a:pt x="250" y="54"/>
                      </a:lnTo>
                      <a:lnTo>
                        <a:pt x="254" y="2"/>
                      </a:lnTo>
                      <a:lnTo>
                        <a:pt x="288" y="0"/>
                      </a:lnTo>
                      <a:close/>
                    </a:path>
                  </a:pathLst>
                </a:custGeom>
                <a:solidFill>
                  <a:srgbClr val="FFFFFF">
                    <a:alpha val="49019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6246" name="Group 10"/>
              <p:cNvGrpSpPr>
                <a:grpSpLocks/>
              </p:cNvGrpSpPr>
              <p:nvPr/>
            </p:nvGrpSpPr>
            <p:grpSpPr bwMode="auto">
              <a:xfrm flipV="1">
                <a:off x="2290" y="2725"/>
                <a:ext cx="1406" cy="313"/>
                <a:chOff x="2290" y="3030"/>
                <a:chExt cx="1832" cy="408"/>
              </a:xfrm>
            </p:grpSpPr>
            <p:sp>
              <p:nvSpPr>
                <p:cNvPr id="6247" name="Freeform 11"/>
                <p:cNvSpPr>
                  <a:spLocks/>
                </p:cNvSpPr>
                <p:nvPr/>
              </p:nvSpPr>
              <p:spPr bwMode="gray">
                <a:xfrm>
                  <a:off x="2290" y="3030"/>
                  <a:ext cx="1832" cy="408"/>
                </a:xfrm>
                <a:custGeom>
                  <a:avLst/>
                  <a:gdLst>
                    <a:gd name="T0" fmla="*/ 1832 w 1832"/>
                    <a:gd name="T1" fmla="*/ 32 h 408"/>
                    <a:gd name="T2" fmla="*/ 1830 w 1832"/>
                    <a:gd name="T3" fmla="*/ 66 h 408"/>
                    <a:gd name="T4" fmla="*/ 1814 w 1832"/>
                    <a:gd name="T5" fmla="*/ 128 h 408"/>
                    <a:gd name="T6" fmla="*/ 1788 w 1832"/>
                    <a:gd name="T7" fmla="*/ 188 h 408"/>
                    <a:gd name="T8" fmla="*/ 1754 w 1832"/>
                    <a:gd name="T9" fmla="*/ 240 h 408"/>
                    <a:gd name="T10" fmla="*/ 1712 w 1832"/>
                    <a:gd name="T11" fmla="*/ 288 h 408"/>
                    <a:gd name="T12" fmla="*/ 1664 w 1832"/>
                    <a:gd name="T13" fmla="*/ 330 h 408"/>
                    <a:gd name="T14" fmla="*/ 1610 w 1832"/>
                    <a:gd name="T15" fmla="*/ 362 h 408"/>
                    <a:gd name="T16" fmla="*/ 1550 w 1832"/>
                    <a:gd name="T17" fmla="*/ 388 h 408"/>
                    <a:gd name="T18" fmla="*/ 1486 w 1832"/>
                    <a:gd name="T19" fmla="*/ 402 h 408"/>
                    <a:gd name="T20" fmla="*/ 1418 w 1832"/>
                    <a:gd name="T21" fmla="*/ 408 h 408"/>
                    <a:gd name="T22" fmla="*/ 0 w 1832"/>
                    <a:gd name="T23" fmla="*/ 408 h 408"/>
                    <a:gd name="T24" fmla="*/ 0 w 1832"/>
                    <a:gd name="T25" fmla="*/ 0 h 408"/>
                    <a:gd name="T26" fmla="*/ 1832 w 1832"/>
                    <a:gd name="T27" fmla="*/ 0 h 408"/>
                    <a:gd name="T28" fmla="*/ 1832 w 1832"/>
                    <a:gd name="T29" fmla="*/ 32 h 408"/>
                    <a:gd name="T30" fmla="*/ 1832 w 1832"/>
                    <a:gd name="T31" fmla="*/ 32 h 408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1832"/>
                    <a:gd name="T49" fmla="*/ 0 h 408"/>
                    <a:gd name="T50" fmla="*/ 1832 w 1832"/>
                    <a:gd name="T51" fmla="*/ 408 h 408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1832" h="408">
                      <a:moveTo>
                        <a:pt x="1832" y="32"/>
                      </a:moveTo>
                      <a:lnTo>
                        <a:pt x="1830" y="66"/>
                      </a:lnTo>
                      <a:lnTo>
                        <a:pt x="1814" y="128"/>
                      </a:lnTo>
                      <a:lnTo>
                        <a:pt x="1788" y="188"/>
                      </a:lnTo>
                      <a:lnTo>
                        <a:pt x="1754" y="240"/>
                      </a:lnTo>
                      <a:lnTo>
                        <a:pt x="1712" y="288"/>
                      </a:lnTo>
                      <a:lnTo>
                        <a:pt x="1664" y="330"/>
                      </a:lnTo>
                      <a:lnTo>
                        <a:pt x="1610" y="362"/>
                      </a:lnTo>
                      <a:lnTo>
                        <a:pt x="1550" y="388"/>
                      </a:lnTo>
                      <a:lnTo>
                        <a:pt x="1486" y="402"/>
                      </a:lnTo>
                      <a:lnTo>
                        <a:pt x="1418" y="408"/>
                      </a:lnTo>
                      <a:lnTo>
                        <a:pt x="0" y="408"/>
                      </a:lnTo>
                      <a:lnTo>
                        <a:pt x="0" y="0"/>
                      </a:lnTo>
                      <a:lnTo>
                        <a:pt x="1832" y="0"/>
                      </a:lnTo>
                      <a:lnTo>
                        <a:pt x="1832" y="32"/>
                      </a:lnTo>
                      <a:close/>
                    </a:path>
                  </a:pathLst>
                </a:custGeom>
                <a:solidFill>
                  <a:srgbClr val="98B5B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6248" name="Freeform 12"/>
                <p:cNvSpPr>
                  <a:spLocks/>
                </p:cNvSpPr>
                <p:nvPr/>
              </p:nvSpPr>
              <p:spPr bwMode="gray">
                <a:xfrm>
                  <a:off x="3810" y="3058"/>
                  <a:ext cx="288" cy="334"/>
                </a:xfrm>
                <a:custGeom>
                  <a:avLst/>
                  <a:gdLst>
                    <a:gd name="T0" fmla="*/ 288 w 288"/>
                    <a:gd name="T1" fmla="*/ 0 h 334"/>
                    <a:gd name="T2" fmla="*/ 284 w 288"/>
                    <a:gd name="T3" fmla="*/ 52 h 334"/>
                    <a:gd name="T4" fmla="*/ 272 w 288"/>
                    <a:gd name="T5" fmla="*/ 98 h 334"/>
                    <a:gd name="T6" fmla="*/ 254 w 288"/>
                    <a:gd name="T7" fmla="*/ 140 h 334"/>
                    <a:gd name="T8" fmla="*/ 230 w 288"/>
                    <a:gd name="T9" fmla="*/ 176 h 334"/>
                    <a:gd name="T10" fmla="*/ 204 w 288"/>
                    <a:gd name="T11" fmla="*/ 208 h 334"/>
                    <a:gd name="T12" fmla="*/ 174 w 288"/>
                    <a:gd name="T13" fmla="*/ 238 h 334"/>
                    <a:gd name="T14" fmla="*/ 144 w 288"/>
                    <a:gd name="T15" fmla="*/ 262 h 334"/>
                    <a:gd name="T16" fmla="*/ 112 w 288"/>
                    <a:gd name="T17" fmla="*/ 282 h 334"/>
                    <a:gd name="T18" fmla="*/ 84 w 288"/>
                    <a:gd name="T19" fmla="*/ 298 h 334"/>
                    <a:gd name="T20" fmla="*/ 56 w 288"/>
                    <a:gd name="T21" fmla="*/ 312 h 334"/>
                    <a:gd name="T22" fmla="*/ 34 w 288"/>
                    <a:gd name="T23" fmla="*/ 322 h 334"/>
                    <a:gd name="T24" fmla="*/ 16 w 288"/>
                    <a:gd name="T25" fmla="*/ 328 h 334"/>
                    <a:gd name="T26" fmla="*/ 4 w 288"/>
                    <a:gd name="T27" fmla="*/ 332 h 334"/>
                    <a:gd name="T28" fmla="*/ 0 w 288"/>
                    <a:gd name="T29" fmla="*/ 334 h 334"/>
                    <a:gd name="T30" fmla="*/ 4 w 288"/>
                    <a:gd name="T31" fmla="*/ 332 h 334"/>
                    <a:gd name="T32" fmla="*/ 16 w 288"/>
                    <a:gd name="T33" fmla="*/ 326 h 334"/>
                    <a:gd name="T34" fmla="*/ 34 w 288"/>
                    <a:gd name="T35" fmla="*/ 318 h 334"/>
                    <a:gd name="T36" fmla="*/ 56 w 288"/>
                    <a:gd name="T37" fmla="*/ 304 h 334"/>
                    <a:gd name="T38" fmla="*/ 84 w 288"/>
                    <a:gd name="T39" fmla="*/ 288 h 334"/>
                    <a:gd name="T40" fmla="*/ 112 w 288"/>
                    <a:gd name="T41" fmla="*/ 266 h 334"/>
                    <a:gd name="T42" fmla="*/ 142 w 288"/>
                    <a:gd name="T43" fmla="*/ 242 h 334"/>
                    <a:gd name="T44" fmla="*/ 170 w 288"/>
                    <a:gd name="T45" fmla="*/ 212 h 334"/>
                    <a:gd name="T46" fmla="*/ 196 w 288"/>
                    <a:gd name="T47" fmla="*/ 180 h 334"/>
                    <a:gd name="T48" fmla="*/ 220 w 288"/>
                    <a:gd name="T49" fmla="*/ 142 h 334"/>
                    <a:gd name="T50" fmla="*/ 238 w 288"/>
                    <a:gd name="T51" fmla="*/ 100 h 334"/>
                    <a:gd name="T52" fmla="*/ 250 w 288"/>
                    <a:gd name="T53" fmla="*/ 54 h 334"/>
                    <a:gd name="T54" fmla="*/ 254 w 288"/>
                    <a:gd name="T55" fmla="*/ 2 h 334"/>
                    <a:gd name="T56" fmla="*/ 288 w 288"/>
                    <a:gd name="T57" fmla="*/ 0 h 334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288"/>
                    <a:gd name="T88" fmla="*/ 0 h 334"/>
                    <a:gd name="T89" fmla="*/ 288 w 288"/>
                    <a:gd name="T90" fmla="*/ 334 h 334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288" h="334">
                      <a:moveTo>
                        <a:pt x="288" y="0"/>
                      </a:moveTo>
                      <a:lnTo>
                        <a:pt x="284" y="52"/>
                      </a:lnTo>
                      <a:lnTo>
                        <a:pt x="272" y="98"/>
                      </a:lnTo>
                      <a:lnTo>
                        <a:pt x="254" y="140"/>
                      </a:lnTo>
                      <a:lnTo>
                        <a:pt x="230" y="176"/>
                      </a:lnTo>
                      <a:lnTo>
                        <a:pt x="204" y="208"/>
                      </a:lnTo>
                      <a:lnTo>
                        <a:pt x="174" y="238"/>
                      </a:lnTo>
                      <a:lnTo>
                        <a:pt x="144" y="262"/>
                      </a:lnTo>
                      <a:lnTo>
                        <a:pt x="112" y="282"/>
                      </a:lnTo>
                      <a:lnTo>
                        <a:pt x="84" y="298"/>
                      </a:lnTo>
                      <a:lnTo>
                        <a:pt x="56" y="312"/>
                      </a:lnTo>
                      <a:lnTo>
                        <a:pt x="34" y="322"/>
                      </a:lnTo>
                      <a:lnTo>
                        <a:pt x="16" y="328"/>
                      </a:lnTo>
                      <a:lnTo>
                        <a:pt x="4" y="332"/>
                      </a:lnTo>
                      <a:lnTo>
                        <a:pt x="0" y="334"/>
                      </a:lnTo>
                      <a:lnTo>
                        <a:pt x="4" y="332"/>
                      </a:lnTo>
                      <a:lnTo>
                        <a:pt x="16" y="326"/>
                      </a:lnTo>
                      <a:lnTo>
                        <a:pt x="34" y="318"/>
                      </a:lnTo>
                      <a:lnTo>
                        <a:pt x="56" y="304"/>
                      </a:lnTo>
                      <a:lnTo>
                        <a:pt x="84" y="288"/>
                      </a:lnTo>
                      <a:lnTo>
                        <a:pt x="112" y="266"/>
                      </a:lnTo>
                      <a:lnTo>
                        <a:pt x="142" y="242"/>
                      </a:lnTo>
                      <a:lnTo>
                        <a:pt x="170" y="212"/>
                      </a:lnTo>
                      <a:lnTo>
                        <a:pt x="196" y="180"/>
                      </a:lnTo>
                      <a:lnTo>
                        <a:pt x="220" y="142"/>
                      </a:lnTo>
                      <a:lnTo>
                        <a:pt x="238" y="100"/>
                      </a:lnTo>
                      <a:lnTo>
                        <a:pt x="250" y="54"/>
                      </a:lnTo>
                      <a:lnTo>
                        <a:pt x="254" y="2"/>
                      </a:lnTo>
                      <a:lnTo>
                        <a:pt x="288" y="0"/>
                      </a:lnTo>
                      <a:close/>
                    </a:path>
                  </a:pathLst>
                </a:custGeom>
                <a:solidFill>
                  <a:srgbClr val="FFFFFF">
                    <a:alpha val="49019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>
                    <a:ea typeface="宋体" panose="02010600030101010101" pitchFamily="2" charset="-122"/>
                  </a:endParaRPr>
                </a:p>
              </p:txBody>
            </p:sp>
          </p:grpSp>
        </p:grpSp>
        <p:grpSp>
          <p:nvGrpSpPr>
            <p:cNvPr id="6156" name="Group 13"/>
            <p:cNvGrpSpPr>
              <a:grpSpLocks/>
            </p:cNvGrpSpPr>
            <p:nvPr/>
          </p:nvGrpSpPr>
          <p:grpSpPr bwMode="auto">
            <a:xfrm>
              <a:off x="3611477" y="2441049"/>
              <a:ext cx="1390558" cy="1406292"/>
              <a:chOff x="2789" y="1625"/>
              <a:chExt cx="907" cy="907"/>
            </a:xfrm>
          </p:grpSpPr>
          <p:sp>
            <p:nvSpPr>
              <p:cNvPr id="6236" name="Oval 14"/>
              <p:cNvSpPr>
                <a:spLocks noChangeArrowheads="1"/>
              </p:cNvSpPr>
              <p:nvPr/>
            </p:nvSpPr>
            <p:spPr bwMode="gray">
              <a:xfrm>
                <a:off x="2789" y="1625"/>
                <a:ext cx="907" cy="907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rgbClr val="83A6A7"/>
                  </a:gs>
                  <a:gs pos="100000">
                    <a:srgbClr val="FFFFF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zh-CN" altLang="en-US">
                  <a:ea typeface="宋体" panose="02010600030101010101" pitchFamily="2" charset="-122"/>
                </a:endParaRPr>
              </a:p>
            </p:txBody>
          </p:sp>
          <p:sp>
            <p:nvSpPr>
              <p:cNvPr id="6237" name="Oval 15"/>
              <p:cNvSpPr>
                <a:spLocks noChangeArrowheads="1"/>
              </p:cNvSpPr>
              <p:nvPr/>
            </p:nvSpPr>
            <p:spPr bwMode="gray">
              <a:xfrm>
                <a:off x="2789" y="1625"/>
                <a:ext cx="907" cy="907"/>
              </a:xfrm>
              <a:prstGeom prst="ellipse">
                <a:avLst/>
              </a:prstGeom>
              <a:gradFill rotWithShape="1">
                <a:gsLst>
                  <a:gs pos="0">
                    <a:srgbClr val="83A6A7">
                      <a:alpha val="32001"/>
                    </a:srgbClr>
                  </a:gs>
                  <a:gs pos="100000">
                    <a:srgbClr val="000000">
                      <a:alpha val="89998"/>
                    </a:srgb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zh-CN" altLang="en-US">
                  <a:ea typeface="宋体" panose="02010600030101010101" pitchFamily="2" charset="-122"/>
                </a:endParaRPr>
              </a:p>
            </p:txBody>
          </p:sp>
          <p:sp>
            <p:nvSpPr>
              <p:cNvPr id="6238" name="Oval 16"/>
              <p:cNvSpPr>
                <a:spLocks noChangeArrowheads="1"/>
              </p:cNvSpPr>
              <p:nvPr/>
            </p:nvSpPr>
            <p:spPr bwMode="gray">
              <a:xfrm>
                <a:off x="2849" y="1684"/>
                <a:ext cx="787" cy="788"/>
              </a:xfrm>
              <a:prstGeom prst="ellipse">
                <a:avLst/>
              </a:prstGeom>
              <a:gradFill rotWithShape="1">
                <a:gsLst>
                  <a:gs pos="0">
                    <a:srgbClr val="475A5A"/>
                  </a:gs>
                  <a:gs pos="50000">
                    <a:srgbClr val="83A6A7"/>
                  </a:gs>
                  <a:gs pos="100000">
                    <a:srgbClr val="475A5A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zh-CN" altLang="en-US">
                  <a:ea typeface="宋体" panose="02010600030101010101" pitchFamily="2" charset="-122"/>
                </a:endParaRPr>
              </a:p>
            </p:txBody>
          </p:sp>
          <p:sp>
            <p:nvSpPr>
              <p:cNvPr id="6239" name="Oval 17"/>
              <p:cNvSpPr>
                <a:spLocks noChangeArrowheads="1"/>
              </p:cNvSpPr>
              <p:nvPr/>
            </p:nvSpPr>
            <p:spPr bwMode="gray">
              <a:xfrm>
                <a:off x="2849" y="1686"/>
                <a:ext cx="787" cy="788"/>
              </a:xfrm>
              <a:prstGeom prst="ellipse">
                <a:avLst/>
              </a:prstGeom>
              <a:gradFill rotWithShape="1">
                <a:gsLst>
                  <a:gs pos="0">
                    <a:srgbClr val="53696A"/>
                  </a:gs>
                  <a:gs pos="100000">
                    <a:srgbClr val="83A6A7">
                      <a:alpha val="0"/>
                    </a:srgb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zh-CN" altLang="en-US">
                  <a:ea typeface="宋体" panose="02010600030101010101" pitchFamily="2" charset="-122"/>
                </a:endParaRPr>
              </a:p>
            </p:txBody>
          </p:sp>
          <p:sp>
            <p:nvSpPr>
              <p:cNvPr id="6240" name="Oval 18"/>
              <p:cNvSpPr>
                <a:spLocks noChangeArrowheads="1"/>
              </p:cNvSpPr>
              <p:nvPr/>
            </p:nvSpPr>
            <p:spPr bwMode="gray">
              <a:xfrm>
                <a:off x="2888" y="1724"/>
                <a:ext cx="709" cy="709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zh-CN" altLang="en-US">
                  <a:ea typeface="宋体" panose="02010600030101010101" pitchFamily="2" charset="-122"/>
                </a:endParaRPr>
              </a:p>
            </p:txBody>
          </p:sp>
          <p:grpSp>
            <p:nvGrpSpPr>
              <p:cNvPr id="6241" name="Group 19"/>
              <p:cNvGrpSpPr>
                <a:grpSpLocks/>
              </p:cNvGrpSpPr>
              <p:nvPr/>
            </p:nvGrpSpPr>
            <p:grpSpPr bwMode="auto">
              <a:xfrm>
                <a:off x="2899" y="1735"/>
                <a:ext cx="687" cy="688"/>
                <a:chOff x="4166" y="1706"/>
                <a:chExt cx="1252" cy="1252"/>
              </a:xfrm>
            </p:grpSpPr>
            <p:sp>
              <p:nvSpPr>
                <p:cNvPr id="6242" name="Oval 20"/>
                <p:cNvSpPr>
                  <a:spLocks noChangeArrowheads="1"/>
                </p:cNvSpPr>
                <p:nvPr/>
              </p:nvSpPr>
              <p:spPr bwMode="gray">
                <a:xfrm>
                  <a:off x="4166" y="1706"/>
                  <a:ext cx="1252" cy="125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636869"/>
                    </a:gs>
                    <a:gs pos="100000">
                      <a:srgbClr val="D6E1E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6243" name="Oval 21"/>
                <p:cNvSpPr>
                  <a:spLocks noChangeArrowheads="1"/>
                </p:cNvSpPr>
                <p:nvPr/>
              </p:nvSpPr>
              <p:spPr bwMode="gray">
                <a:xfrm>
                  <a:off x="4182" y="1713"/>
                  <a:ext cx="1222" cy="122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F1F5F5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6244" name="Oval 22"/>
                <p:cNvSpPr>
                  <a:spLocks noChangeArrowheads="1"/>
                </p:cNvSpPr>
                <p:nvPr/>
              </p:nvSpPr>
              <p:spPr bwMode="gray">
                <a:xfrm>
                  <a:off x="4195" y="1725"/>
                  <a:ext cx="1162" cy="114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AAB2B3"/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>
                    <a:ea typeface="宋体" panose="02010600030101010101" pitchFamily="2" charset="-122"/>
                  </a:endParaRPr>
                </a:p>
              </p:txBody>
            </p:sp>
          </p:grpSp>
        </p:grpSp>
        <p:grpSp>
          <p:nvGrpSpPr>
            <p:cNvPr id="6157" name="Group 41"/>
            <p:cNvGrpSpPr>
              <a:grpSpLocks/>
            </p:cNvGrpSpPr>
            <p:nvPr/>
          </p:nvGrpSpPr>
          <p:grpSpPr bwMode="auto">
            <a:xfrm rot="3877067">
              <a:off x="2102669" y="4174827"/>
              <a:ext cx="2445119" cy="942451"/>
              <a:chOff x="2290" y="2723"/>
              <a:chExt cx="1832" cy="715"/>
            </a:xfrm>
          </p:grpSpPr>
          <p:grpSp>
            <p:nvGrpSpPr>
              <p:cNvPr id="6230" name="Group 42"/>
              <p:cNvGrpSpPr>
                <a:grpSpLocks/>
              </p:cNvGrpSpPr>
              <p:nvPr/>
            </p:nvGrpSpPr>
            <p:grpSpPr bwMode="auto">
              <a:xfrm>
                <a:off x="2290" y="3030"/>
                <a:ext cx="1832" cy="408"/>
                <a:chOff x="2290" y="3030"/>
                <a:chExt cx="1832" cy="408"/>
              </a:xfrm>
            </p:grpSpPr>
            <p:sp>
              <p:nvSpPr>
                <p:cNvPr id="6234" name="Freeform 43"/>
                <p:cNvSpPr>
                  <a:spLocks/>
                </p:cNvSpPr>
                <p:nvPr/>
              </p:nvSpPr>
              <p:spPr bwMode="gray">
                <a:xfrm>
                  <a:off x="2290" y="3030"/>
                  <a:ext cx="1832" cy="408"/>
                </a:xfrm>
                <a:custGeom>
                  <a:avLst/>
                  <a:gdLst>
                    <a:gd name="T0" fmla="*/ 1832 w 1832"/>
                    <a:gd name="T1" fmla="*/ 32 h 408"/>
                    <a:gd name="T2" fmla="*/ 1830 w 1832"/>
                    <a:gd name="T3" fmla="*/ 66 h 408"/>
                    <a:gd name="T4" fmla="*/ 1814 w 1832"/>
                    <a:gd name="T5" fmla="*/ 128 h 408"/>
                    <a:gd name="T6" fmla="*/ 1788 w 1832"/>
                    <a:gd name="T7" fmla="*/ 188 h 408"/>
                    <a:gd name="T8" fmla="*/ 1754 w 1832"/>
                    <a:gd name="T9" fmla="*/ 240 h 408"/>
                    <a:gd name="T10" fmla="*/ 1712 w 1832"/>
                    <a:gd name="T11" fmla="*/ 288 h 408"/>
                    <a:gd name="T12" fmla="*/ 1664 w 1832"/>
                    <a:gd name="T13" fmla="*/ 330 h 408"/>
                    <a:gd name="T14" fmla="*/ 1610 w 1832"/>
                    <a:gd name="T15" fmla="*/ 362 h 408"/>
                    <a:gd name="T16" fmla="*/ 1550 w 1832"/>
                    <a:gd name="T17" fmla="*/ 388 h 408"/>
                    <a:gd name="T18" fmla="*/ 1486 w 1832"/>
                    <a:gd name="T19" fmla="*/ 402 h 408"/>
                    <a:gd name="T20" fmla="*/ 1418 w 1832"/>
                    <a:gd name="T21" fmla="*/ 408 h 408"/>
                    <a:gd name="T22" fmla="*/ 0 w 1832"/>
                    <a:gd name="T23" fmla="*/ 408 h 408"/>
                    <a:gd name="T24" fmla="*/ 0 w 1832"/>
                    <a:gd name="T25" fmla="*/ 0 h 408"/>
                    <a:gd name="T26" fmla="*/ 1832 w 1832"/>
                    <a:gd name="T27" fmla="*/ 0 h 408"/>
                    <a:gd name="T28" fmla="*/ 1832 w 1832"/>
                    <a:gd name="T29" fmla="*/ 32 h 408"/>
                    <a:gd name="T30" fmla="*/ 1832 w 1832"/>
                    <a:gd name="T31" fmla="*/ 32 h 408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1832"/>
                    <a:gd name="T49" fmla="*/ 0 h 408"/>
                    <a:gd name="T50" fmla="*/ 1832 w 1832"/>
                    <a:gd name="T51" fmla="*/ 408 h 408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1832" h="408">
                      <a:moveTo>
                        <a:pt x="1832" y="32"/>
                      </a:moveTo>
                      <a:lnTo>
                        <a:pt x="1830" y="66"/>
                      </a:lnTo>
                      <a:lnTo>
                        <a:pt x="1814" y="128"/>
                      </a:lnTo>
                      <a:lnTo>
                        <a:pt x="1788" y="188"/>
                      </a:lnTo>
                      <a:lnTo>
                        <a:pt x="1754" y="240"/>
                      </a:lnTo>
                      <a:lnTo>
                        <a:pt x="1712" y="288"/>
                      </a:lnTo>
                      <a:lnTo>
                        <a:pt x="1664" y="330"/>
                      </a:lnTo>
                      <a:lnTo>
                        <a:pt x="1610" y="362"/>
                      </a:lnTo>
                      <a:lnTo>
                        <a:pt x="1550" y="388"/>
                      </a:lnTo>
                      <a:lnTo>
                        <a:pt x="1486" y="402"/>
                      </a:lnTo>
                      <a:lnTo>
                        <a:pt x="1418" y="408"/>
                      </a:lnTo>
                      <a:lnTo>
                        <a:pt x="0" y="408"/>
                      </a:lnTo>
                      <a:lnTo>
                        <a:pt x="0" y="0"/>
                      </a:lnTo>
                      <a:lnTo>
                        <a:pt x="1832" y="0"/>
                      </a:lnTo>
                      <a:lnTo>
                        <a:pt x="1832" y="32"/>
                      </a:lnTo>
                      <a:close/>
                    </a:path>
                  </a:pathLst>
                </a:custGeom>
                <a:solidFill>
                  <a:srgbClr val="60878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6235" name="Freeform 44"/>
                <p:cNvSpPr>
                  <a:spLocks/>
                </p:cNvSpPr>
                <p:nvPr/>
              </p:nvSpPr>
              <p:spPr bwMode="gray">
                <a:xfrm>
                  <a:off x="3810" y="3058"/>
                  <a:ext cx="288" cy="334"/>
                </a:xfrm>
                <a:custGeom>
                  <a:avLst/>
                  <a:gdLst>
                    <a:gd name="T0" fmla="*/ 288 w 288"/>
                    <a:gd name="T1" fmla="*/ 0 h 334"/>
                    <a:gd name="T2" fmla="*/ 284 w 288"/>
                    <a:gd name="T3" fmla="*/ 52 h 334"/>
                    <a:gd name="T4" fmla="*/ 272 w 288"/>
                    <a:gd name="T5" fmla="*/ 98 h 334"/>
                    <a:gd name="T6" fmla="*/ 254 w 288"/>
                    <a:gd name="T7" fmla="*/ 140 h 334"/>
                    <a:gd name="T8" fmla="*/ 230 w 288"/>
                    <a:gd name="T9" fmla="*/ 176 h 334"/>
                    <a:gd name="T10" fmla="*/ 204 w 288"/>
                    <a:gd name="T11" fmla="*/ 208 h 334"/>
                    <a:gd name="T12" fmla="*/ 174 w 288"/>
                    <a:gd name="T13" fmla="*/ 238 h 334"/>
                    <a:gd name="T14" fmla="*/ 144 w 288"/>
                    <a:gd name="T15" fmla="*/ 262 h 334"/>
                    <a:gd name="T16" fmla="*/ 112 w 288"/>
                    <a:gd name="T17" fmla="*/ 282 h 334"/>
                    <a:gd name="T18" fmla="*/ 84 w 288"/>
                    <a:gd name="T19" fmla="*/ 298 h 334"/>
                    <a:gd name="T20" fmla="*/ 56 w 288"/>
                    <a:gd name="T21" fmla="*/ 312 h 334"/>
                    <a:gd name="T22" fmla="*/ 34 w 288"/>
                    <a:gd name="T23" fmla="*/ 322 h 334"/>
                    <a:gd name="T24" fmla="*/ 16 w 288"/>
                    <a:gd name="T25" fmla="*/ 328 h 334"/>
                    <a:gd name="T26" fmla="*/ 4 w 288"/>
                    <a:gd name="T27" fmla="*/ 332 h 334"/>
                    <a:gd name="T28" fmla="*/ 0 w 288"/>
                    <a:gd name="T29" fmla="*/ 334 h 334"/>
                    <a:gd name="T30" fmla="*/ 4 w 288"/>
                    <a:gd name="T31" fmla="*/ 332 h 334"/>
                    <a:gd name="T32" fmla="*/ 16 w 288"/>
                    <a:gd name="T33" fmla="*/ 326 h 334"/>
                    <a:gd name="T34" fmla="*/ 34 w 288"/>
                    <a:gd name="T35" fmla="*/ 318 h 334"/>
                    <a:gd name="T36" fmla="*/ 56 w 288"/>
                    <a:gd name="T37" fmla="*/ 304 h 334"/>
                    <a:gd name="T38" fmla="*/ 84 w 288"/>
                    <a:gd name="T39" fmla="*/ 288 h 334"/>
                    <a:gd name="T40" fmla="*/ 112 w 288"/>
                    <a:gd name="T41" fmla="*/ 266 h 334"/>
                    <a:gd name="T42" fmla="*/ 142 w 288"/>
                    <a:gd name="T43" fmla="*/ 242 h 334"/>
                    <a:gd name="T44" fmla="*/ 170 w 288"/>
                    <a:gd name="T45" fmla="*/ 212 h 334"/>
                    <a:gd name="T46" fmla="*/ 196 w 288"/>
                    <a:gd name="T47" fmla="*/ 180 h 334"/>
                    <a:gd name="T48" fmla="*/ 220 w 288"/>
                    <a:gd name="T49" fmla="*/ 142 h 334"/>
                    <a:gd name="T50" fmla="*/ 238 w 288"/>
                    <a:gd name="T51" fmla="*/ 100 h 334"/>
                    <a:gd name="T52" fmla="*/ 250 w 288"/>
                    <a:gd name="T53" fmla="*/ 54 h 334"/>
                    <a:gd name="T54" fmla="*/ 254 w 288"/>
                    <a:gd name="T55" fmla="*/ 2 h 334"/>
                    <a:gd name="T56" fmla="*/ 288 w 288"/>
                    <a:gd name="T57" fmla="*/ 0 h 334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288"/>
                    <a:gd name="T88" fmla="*/ 0 h 334"/>
                    <a:gd name="T89" fmla="*/ 288 w 288"/>
                    <a:gd name="T90" fmla="*/ 334 h 334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288" h="334">
                      <a:moveTo>
                        <a:pt x="288" y="0"/>
                      </a:moveTo>
                      <a:lnTo>
                        <a:pt x="284" y="52"/>
                      </a:lnTo>
                      <a:lnTo>
                        <a:pt x="272" y="98"/>
                      </a:lnTo>
                      <a:lnTo>
                        <a:pt x="254" y="140"/>
                      </a:lnTo>
                      <a:lnTo>
                        <a:pt x="230" y="176"/>
                      </a:lnTo>
                      <a:lnTo>
                        <a:pt x="204" y="208"/>
                      </a:lnTo>
                      <a:lnTo>
                        <a:pt x="174" y="238"/>
                      </a:lnTo>
                      <a:lnTo>
                        <a:pt x="144" y="262"/>
                      </a:lnTo>
                      <a:lnTo>
                        <a:pt x="112" y="282"/>
                      </a:lnTo>
                      <a:lnTo>
                        <a:pt x="84" y="298"/>
                      </a:lnTo>
                      <a:lnTo>
                        <a:pt x="56" y="312"/>
                      </a:lnTo>
                      <a:lnTo>
                        <a:pt x="34" y="322"/>
                      </a:lnTo>
                      <a:lnTo>
                        <a:pt x="16" y="328"/>
                      </a:lnTo>
                      <a:lnTo>
                        <a:pt x="4" y="332"/>
                      </a:lnTo>
                      <a:lnTo>
                        <a:pt x="0" y="334"/>
                      </a:lnTo>
                      <a:lnTo>
                        <a:pt x="4" y="332"/>
                      </a:lnTo>
                      <a:lnTo>
                        <a:pt x="16" y="326"/>
                      </a:lnTo>
                      <a:lnTo>
                        <a:pt x="34" y="318"/>
                      </a:lnTo>
                      <a:lnTo>
                        <a:pt x="56" y="304"/>
                      </a:lnTo>
                      <a:lnTo>
                        <a:pt x="84" y="288"/>
                      </a:lnTo>
                      <a:lnTo>
                        <a:pt x="112" y="266"/>
                      </a:lnTo>
                      <a:lnTo>
                        <a:pt x="142" y="242"/>
                      </a:lnTo>
                      <a:lnTo>
                        <a:pt x="170" y="212"/>
                      </a:lnTo>
                      <a:lnTo>
                        <a:pt x="196" y="180"/>
                      </a:lnTo>
                      <a:lnTo>
                        <a:pt x="220" y="142"/>
                      </a:lnTo>
                      <a:lnTo>
                        <a:pt x="238" y="100"/>
                      </a:lnTo>
                      <a:lnTo>
                        <a:pt x="250" y="54"/>
                      </a:lnTo>
                      <a:lnTo>
                        <a:pt x="254" y="2"/>
                      </a:lnTo>
                      <a:lnTo>
                        <a:pt x="288" y="0"/>
                      </a:lnTo>
                      <a:close/>
                    </a:path>
                  </a:pathLst>
                </a:custGeom>
                <a:solidFill>
                  <a:srgbClr val="FFFFFF">
                    <a:alpha val="49019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6231" name="Group 45"/>
              <p:cNvGrpSpPr>
                <a:grpSpLocks/>
              </p:cNvGrpSpPr>
              <p:nvPr/>
            </p:nvGrpSpPr>
            <p:grpSpPr bwMode="auto">
              <a:xfrm flipV="1">
                <a:off x="2364" y="2723"/>
                <a:ext cx="1406" cy="313"/>
                <a:chOff x="2386" y="3032"/>
                <a:chExt cx="1832" cy="408"/>
              </a:xfrm>
            </p:grpSpPr>
            <p:sp>
              <p:nvSpPr>
                <p:cNvPr id="6232" name="Freeform 46"/>
                <p:cNvSpPr>
                  <a:spLocks/>
                </p:cNvSpPr>
                <p:nvPr/>
              </p:nvSpPr>
              <p:spPr bwMode="gray">
                <a:xfrm>
                  <a:off x="2386" y="3032"/>
                  <a:ext cx="1832" cy="408"/>
                </a:xfrm>
                <a:custGeom>
                  <a:avLst/>
                  <a:gdLst>
                    <a:gd name="T0" fmla="*/ 1832 w 1832"/>
                    <a:gd name="T1" fmla="*/ 32 h 408"/>
                    <a:gd name="T2" fmla="*/ 1830 w 1832"/>
                    <a:gd name="T3" fmla="*/ 66 h 408"/>
                    <a:gd name="T4" fmla="*/ 1814 w 1832"/>
                    <a:gd name="T5" fmla="*/ 128 h 408"/>
                    <a:gd name="T6" fmla="*/ 1788 w 1832"/>
                    <a:gd name="T7" fmla="*/ 188 h 408"/>
                    <a:gd name="T8" fmla="*/ 1754 w 1832"/>
                    <a:gd name="T9" fmla="*/ 240 h 408"/>
                    <a:gd name="T10" fmla="*/ 1712 w 1832"/>
                    <a:gd name="T11" fmla="*/ 288 h 408"/>
                    <a:gd name="T12" fmla="*/ 1664 w 1832"/>
                    <a:gd name="T13" fmla="*/ 330 h 408"/>
                    <a:gd name="T14" fmla="*/ 1610 w 1832"/>
                    <a:gd name="T15" fmla="*/ 362 h 408"/>
                    <a:gd name="T16" fmla="*/ 1550 w 1832"/>
                    <a:gd name="T17" fmla="*/ 388 h 408"/>
                    <a:gd name="T18" fmla="*/ 1486 w 1832"/>
                    <a:gd name="T19" fmla="*/ 402 h 408"/>
                    <a:gd name="T20" fmla="*/ 1418 w 1832"/>
                    <a:gd name="T21" fmla="*/ 408 h 408"/>
                    <a:gd name="T22" fmla="*/ 0 w 1832"/>
                    <a:gd name="T23" fmla="*/ 408 h 408"/>
                    <a:gd name="T24" fmla="*/ 0 w 1832"/>
                    <a:gd name="T25" fmla="*/ 0 h 408"/>
                    <a:gd name="T26" fmla="*/ 1832 w 1832"/>
                    <a:gd name="T27" fmla="*/ 0 h 408"/>
                    <a:gd name="T28" fmla="*/ 1832 w 1832"/>
                    <a:gd name="T29" fmla="*/ 32 h 408"/>
                    <a:gd name="T30" fmla="*/ 1832 w 1832"/>
                    <a:gd name="T31" fmla="*/ 32 h 408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1832"/>
                    <a:gd name="T49" fmla="*/ 0 h 408"/>
                    <a:gd name="T50" fmla="*/ 1832 w 1832"/>
                    <a:gd name="T51" fmla="*/ 408 h 408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1832" h="408">
                      <a:moveTo>
                        <a:pt x="1832" y="32"/>
                      </a:moveTo>
                      <a:lnTo>
                        <a:pt x="1830" y="66"/>
                      </a:lnTo>
                      <a:lnTo>
                        <a:pt x="1814" y="128"/>
                      </a:lnTo>
                      <a:lnTo>
                        <a:pt x="1788" y="188"/>
                      </a:lnTo>
                      <a:lnTo>
                        <a:pt x="1754" y="240"/>
                      </a:lnTo>
                      <a:lnTo>
                        <a:pt x="1712" y="288"/>
                      </a:lnTo>
                      <a:lnTo>
                        <a:pt x="1664" y="330"/>
                      </a:lnTo>
                      <a:lnTo>
                        <a:pt x="1610" y="362"/>
                      </a:lnTo>
                      <a:lnTo>
                        <a:pt x="1550" y="388"/>
                      </a:lnTo>
                      <a:lnTo>
                        <a:pt x="1486" y="402"/>
                      </a:lnTo>
                      <a:lnTo>
                        <a:pt x="1418" y="408"/>
                      </a:lnTo>
                      <a:lnTo>
                        <a:pt x="0" y="408"/>
                      </a:lnTo>
                      <a:lnTo>
                        <a:pt x="0" y="0"/>
                      </a:lnTo>
                      <a:lnTo>
                        <a:pt x="1832" y="0"/>
                      </a:lnTo>
                      <a:lnTo>
                        <a:pt x="1832" y="32"/>
                      </a:lnTo>
                      <a:close/>
                    </a:path>
                  </a:pathLst>
                </a:custGeom>
                <a:solidFill>
                  <a:srgbClr val="98B5B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6233" name="Freeform 47"/>
                <p:cNvSpPr>
                  <a:spLocks/>
                </p:cNvSpPr>
                <p:nvPr/>
              </p:nvSpPr>
              <p:spPr bwMode="gray">
                <a:xfrm>
                  <a:off x="3810" y="3058"/>
                  <a:ext cx="288" cy="334"/>
                </a:xfrm>
                <a:custGeom>
                  <a:avLst/>
                  <a:gdLst>
                    <a:gd name="T0" fmla="*/ 288 w 288"/>
                    <a:gd name="T1" fmla="*/ 0 h 334"/>
                    <a:gd name="T2" fmla="*/ 284 w 288"/>
                    <a:gd name="T3" fmla="*/ 52 h 334"/>
                    <a:gd name="T4" fmla="*/ 272 w 288"/>
                    <a:gd name="T5" fmla="*/ 98 h 334"/>
                    <a:gd name="T6" fmla="*/ 254 w 288"/>
                    <a:gd name="T7" fmla="*/ 140 h 334"/>
                    <a:gd name="T8" fmla="*/ 230 w 288"/>
                    <a:gd name="T9" fmla="*/ 176 h 334"/>
                    <a:gd name="T10" fmla="*/ 204 w 288"/>
                    <a:gd name="T11" fmla="*/ 208 h 334"/>
                    <a:gd name="T12" fmla="*/ 174 w 288"/>
                    <a:gd name="T13" fmla="*/ 238 h 334"/>
                    <a:gd name="T14" fmla="*/ 144 w 288"/>
                    <a:gd name="T15" fmla="*/ 262 h 334"/>
                    <a:gd name="T16" fmla="*/ 112 w 288"/>
                    <a:gd name="T17" fmla="*/ 282 h 334"/>
                    <a:gd name="T18" fmla="*/ 84 w 288"/>
                    <a:gd name="T19" fmla="*/ 298 h 334"/>
                    <a:gd name="T20" fmla="*/ 56 w 288"/>
                    <a:gd name="T21" fmla="*/ 312 h 334"/>
                    <a:gd name="T22" fmla="*/ 34 w 288"/>
                    <a:gd name="T23" fmla="*/ 322 h 334"/>
                    <a:gd name="T24" fmla="*/ 16 w 288"/>
                    <a:gd name="T25" fmla="*/ 328 h 334"/>
                    <a:gd name="T26" fmla="*/ 4 w 288"/>
                    <a:gd name="T27" fmla="*/ 332 h 334"/>
                    <a:gd name="T28" fmla="*/ 0 w 288"/>
                    <a:gd name="T29" fmla="*/ 334 h 334"/>
                    <a:gd name="T30" fmla="*/ 4 w 288"/>
                    <a:gd name="T31" fmla="*/ 332 h 334"/>
                    <a:gd name="T32" fmla="*/ 16 w 288"/>
                    <a:gd name="T33" fmla="*/ 326 h 334"/>
                    <a:gd name="T34" fmla="*/ 34 w 288"/>
                    <a:gd name="T35" fmla="*/ 318 h 334"/>
                    <a:gd name="T36" fmla="*/ 56 w 288"/>
                    <a:gd name="T37" fmla="*/ 304 h 334"/>
                    <a:gd name="T38" fmla="*/ 84 w 288"/>
                    <a:gd name="T39" fmla="*/ 288 h 334"/>
                    <a:gd name="T40" fmla="*/ 112 w 288"/>
                    <a:gd name="T41" fmla="*/ 266 h 334"/>
                    <a:gd name="T42" fmla="*/ 142 w 288"/>
                    <a:gd name="T43" fmla="*/ 242 h 334"/>
                    <a:gd name="T44" fmla="*/ 170 w 288"/>
                    <a:gd name="T45" fmla="*/ 212 h 334"/>
                    <a:gd name="T46" fmla="*/ 196 w 288"/>
                    <a:gd name="T47" fmla="*/ 180 h 334"/>
                    <a:gd name="T48" fmla="*/ 220 w 288"/>
                    <a:gd name="T49" fmla="*/ 142 h 334"/>
                    <a:gd name="T50" fmla="*/ 238 w 288"/>
                    <a:gd name="T51" fmla="*/ 100 h 334"/>
                    <a:gd name="T52" fmla="*/ 250 w 288"/>
                    <a:gd name="T53" fmla="*/ 54 h 334"/>
                    <a:gd name="T54" fmla="*/ 254 w 288"/>
                    <a:gd name="T55" fmla="*/ 2 h 334"/>
                    <a:gd name="T56" fmla="*/ 288 w 288"/>
                    <a:gd name="T57" fmla="*/ 0 h 334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288"/>
                    <a:gd name="T88" fmla="*/ 0 h 334"/>
                    <a:gd name="T89" fmla="*/ 288 w 288"/>
                    <a:gd name="T90" fmla="*/ 334 h 334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288" h="334">
                      <a:moveTo>
                        <a:pt x="288" y="0"/>
                      </a:moveTo>
                      <a:lnTo>
                        <a:pt x="284" y="52"/>
                      </a:lnTo>
                      <a:lnTo>
                        <a:pt x="272" y="98"/>
                      </a:lnTo>
                      <a:lnTo>
                        <a:pt x="254" y="140"/>
                      </a:lnTo>
                      <a:lnTo>
                        <a:pt x="230" y="176"/>
                      </a:lnTo>
                      <a:lnTo>
                        <a:pt x="204" y="208"/>
                      </a:lnTo>
                      <a:lnTo>
                        <a:pt x="174" y="238"/>
                      </a:lnTo>
                      <a:lnTo>
                        <a:pt x="144" y="262"/>
                      </a:lnTo>
                      <a:lnTo>
                        <a:pt x="112" y="282"/>
                      </a:lnTo>
                      <a:lnTo>
                        <a:pt x="84" y="298"/>
                      </a:lnTo>
                      <a:lnTo>
                        <a:pt x="56" y="312"/>
                      </a:lnTo>
                      <a:lnTo>
                        <a:pt x="34" y="322"/>
                      </a:lnTo>
                      <a:lnTo>
                        <a:pt x="16" y="328"/>
                      </a:lnTo>
                      <a:lnTo>
                        <a:pt x="4" y="332"/>
                      </a:lnTo>
                      <a:lnTo>
                        <a:pt x="0" y="334"/>
                      </a:lnTo>
                      <a:lnTo>
                        <a:pt x="4" y="332"/>
                      </a:lnTo>
                      <a:lnTo>
                        <a:pt x="16" y="326"/>
                      </a:lnTo>
                      <a:lnTo>
                        <a:pt x="34" y="318"/>
                      </a:lnTo>
                      <a:lnTo>
                        <a:pt x="56" y="304"/>
                      </a:lnTo>
                      <a:lnTo>
                        <a:pt x="84" y="288"/>
                      </a:lnTo>
                      <a:lnTo>
                        <a:pt x="112" y="266"/>
                      </a:lnTo>
                      <a:lnTo>
                        <a:pt x="142" y="242"/>
                      </a:lnTo>
                      <a:lnTo>
                        <a:pt x="170" y="212"/>
                      </a:lnTo>
                      <a:lnTo>
                        <a:pt x="196" y="180"/>
                      </a:lnTo>
                      <a:lnTo>
                        <a:pt x="220" y="142"/>
                      </a:lnTo>
                      <a:lnTo>
                        <a:pt x="238" y="100"/>
                      </a:lnTo>
                      <a:lnTo>
                        <a:pt x="250" y="54"/>
                      </a:lnTo>
                      <a:lnTo>
                        <a:pt x="254" y="2"/>
                      </a:lnTo>
                      <a:lnTo>
                        <a:pt x="288" y="0"/>
                      </a:lnTo>
                      <a:close/>
                    </a:path>
                  </a:pathLst>
                </a:custGeom>
                <a:solidFill>
                  <a:srgbClr val="FFFFFF">
                    <a:alpha val="49019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>
                    <a:ea typeface="宋体" panose="02010600030101010101" pitchFamily="2" charset="-122"/>
                  </a:endParaRPr>
                </a:p>
              </p:txBody>
            </p:sp>
          </p:grpSp>
        </p:grpSp>
        <p:grpSp>
          <p:nvGrpSpPr>
            <p:cNvPr id="6158" name="Group 48"/>
            <p:cNvGrpSpPr>
              <a:grpSpLocks/>
            </p:cNvGrpSpPr>
            <p:nvPr/>
          </p:nvGrpSpPr>
          <p:grpSpPr bwMode="auto">
            <a:xfrm>
              <a:off x="1912781" y="2441049"/>
              <a:ext cx="1390558" cy="1406292"/>
              <a:chOff x="2789" y="1625"/>
              <a:chExt cx="907" cy="907"/>
            </a:xfrm>
          </p:grpSpPr>
          <p:sp>
            <p:nvSpPr>
              <p:cNvPr id="6221" name="Oval 49"/>
              <p:cNvSpPr>
                <a:spLocks noChangeArrowheads="1"/>
              </p:cNvSpPr>
              <p:nvPr/>
            </p:nvSpPr>
            <p:spPr bwMode="gray">
              <a:xfrm>
                <a:off x="2789" y="1625"/>
                <a:ext cx="907" cy="907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rgbClr val="83A6A7"/>
                  </a:gs>
                  <a:gs pos="100000">
                    <a:srgbClr val="FFFFF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zh-CN" altLang="en-US">
                  <a:ea typeface="宋体" panose="02010600030101010101" pitchFamily="2" charset="-122"/>
                </a:endParaRPr>
              </a:p>
            </p:txBody>
          </p:sp>
          <p:sp>
            <p:nvSpPr>
              <p:cNvPr id="6222" name="Oval 50"/>
              <p:cNvSpPr>
                <a:spLocks noChangeArrowheads="1"/>
              </p:cNvSpPr>
              <p:nvPr/>
            </p:nvSpPr>
            <p:spPr bwMode="gray">
              <a:xfrm>
                <a:off x="2789" y="1625"/>
                <a:ext cx="907" cy="907"/>
              </a:xfrm>
              <a:prstGeom prst="ellipse">
                <a:avLst/>
              </a:prstGeom>
              <a:gradFill rotWithShape="1">
                <a:gsLst>
                  <a:gs pos="0">
                    <a:srgbClr val="83A6A7">
                      <a:alpha val="32001"/>
                    </a:srgbClr>
                  </a:gs>
                  <a:gs pos="100000">
                    <a:srgbClr val="000000">
                      <a:alpha val="89998"/>
                    </a:srgb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zh-CN" altLang="en-US">
                  <a:ea typeface="宋体" panose="02010600030101010101" pitchFamily="2" charset="-122"/>
                </a:endParaRPr>
              </a:p>
            </p:txBody>
          </p:sp>
          <p:sp>
            <p:nvSpPr>
              <p:cNvPr id="6223" name="Oval 51"/>
              <p:cNvSpPr>
                <a:spLocks noChangeArrowheads="1"/>
              </p:cNvSpPr>
              <p:nvPr/>
            </p:nvSpPr>
            <p:spPr bwMode="gray">
              <a:xfrm>
                <a:off x="2849" y="1684"/>
                <a:ext cx="787" cy="788"/>
              </a:xfrm>
              <a:prstGeom prst="ellipse">
                <a:avLst/>
              </a:prstGeom>
              <a:gradFill rotWithShape="1">
                <a:gsLst>
                  <a:gs pos="0">
                    <a:srgbClr val="475A5A"/>
                  </a:gs>
                  <a:gs pos="50000">
                    <a:srgbClr val="83A6A7"/>
                  </a:gs>
                  <a:gs pos="100000">
                    <a:srgbClr val="475A5A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zh-CN" altLang="en-US">
                  <a:ea typeface="宋体" panose="02010600030101010101" pitchFamily="2" charset="-122"/>
                </a:endParaRPr>
              </a:p>
            </p:txBody>
          </p:sp>
          <p:sp>
            <p:nvSpPr>
              <p:cNvPr id="6224" name="Oval 52"/>
              <p:cNvSpPr>
                <a:spLocks noChangeArrowheads="1"/>
              </p:cNvSpPr>
              <p:nvPr/>
            </p:nvSpPr>
            <p:spPr bwMode="gray">
              <a:xfrm>
                <a:off x="2849" y="1686"/>
                <a:ext cx="787" cy="788"/>
              </a:xfrm>
              <a:prstGeom prst="ellipse">
                <a:avLst/>
              </a:prstGeom>
              <a:gradFill rotWithShape="1">
                <a:gsLst>
                  <a:gs pos="0">
                    <a:srgbClr val="53696A"/>
                  </a:gs>
                  <a:gs pos="100000">
                    <a:srgbClr val="83A6A7">
                      <a:alpha val="0"/>
                    </a:srgb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zh-CN" altLang="en-US">
                  <a:ea typeface="宋体" panose="02010600030101010101" pitchFamily="2" charset="-122"/>
                </a:endParaRPr>
              </a:p>
            </p:txBody>
          </p:sp>
          <p:sp>
            <p:nvSpPr>
              <p:cNvPr id="6225" name="Oval 53"/>
              <p:cNvSpPr>
                <a:spLocks noChangeArrowheads="1"/>
              </p:cNvSpPr>
              <p:nvPr/>
            </p:nvSpPr>
            <p:spPr bwMode="gray">
              <a:xfrm>
                <a:off x="2888" y="1724"/>
                <a:ext cx="709" cy="709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zh-CN" altLang="en-US">
                  <a:ea typeface="宋体" panose="02010600030101010101" pitchFamily="2" charset="-122"/>
                </a:endParaRPr>
              </a:p>
            </p:txBody>
          </p:sp>
          <p:grpSp>
            <p:nvGrpSpPr>
              <p:cNvPr id="6226" name="Group 54"/>
              <p:cNvGrpSpPr>
                <a:grpSpLocks/>
              </p:cNvGrpSpPr>
              <p:nvPr/>
            </p:nvGrpSpPr>
            <p:grpSpPr bwMode="auto">
              <a:xfrm>
                <a:off x="2899" y="1735"/>
                <a:ext cx="687" cy="688"/>
                <a:chOff x="4166" y="1706"/>
                <a:chExt cx="1252" cy="1252"/>
              </a:xfrm>
            </p:grpSpPr>
            <p:sp>
              <p:nvSpPr>
                <p:cNvPr id="6227" name="Oval 55"/>
                <p:cNvSpPr>
                  <a:spLocks noChangeArrowheads="1"/>
                </p:cNvSpPr>
                <p:nvPr/>
              </p:nvSpPr>
              <p:spPr bwMode="gray">
                <a:xfrm>
                  <a:off x="4166" y="1706"/>
                  <a:ext cx="1252" cy="125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636869"/>
                    </a:gs>
                    <a:gs pos="100000">
                      <a:srgbClr val="D6E1E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6228" name="Oval 56"/>
                <p:cNvSpPr>
                  <a:spLocks noChangeArrowheads="1"/>
                </p:cNvSpPr>
                <p:nvPr/>
              </p:nvSpPr>
              <p:spPr bwMode="gray">
                <a:xfrm>
                  <a:off x="4182" y="1713"/>
                  <a:ext cx="1222" cy="122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F1F5F5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6229" name="Oval 57"/>
                <p:cNvSpPr>
                  <a:spLocks noChangeArrowheads="1"/>
                </p:cNvSpPr>
                <p:nvPr/>
              </p:nvSpPr>
              <p:spPr bwMode="gray">
                <a:xfrm>
                  <a:off x="4195" y="1725"/>
                  <a:ext cx="1162" cy="114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AAB2B3"/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>
                    <a:ea typeface="宋体" panose="02010600030101010101" pitchFamily="2" charset="-122"/>
                  </a:endParaRPr>
                </a:p>
              </p:txBody>
            </p:sp>
          </p:grpSp>
        </p:grpSp>
        <p:grpSp>
          <p:nvGrpSpPr>
            <p:cNvPr id="6159" name="Group 59"/>
            <p:cNvGrpSpPr>
              <a:grpSpLocks/>
            </p:cNvGrpSpPr>
            <p:nvPr/>
          </p:nvGrpSpPr>
          <p:grpSpPr bwMode="auto">
            <a:xfrm rot="3877067">
              <a:off x="411163" y="4179820"/>
              <a:ext cx="2445119" cy="941348"/>
              <a:chOff x="2290" y="2725"/>
              <a:chExt cx="1832" cy="713"/>
            </a:xfrm>
          </p:grpSpPr>
          <p:grpSp>
            <p:nvGrpSpPr>
              <p:cNvPr id="6215" name="Group 60"/>
              <p:cNvGrpSpPr>
                <a:grpSpLocks/>
              </p:cNvGrpSpPr>
              <p:nvPr/>
            </p:nvGrpSpPr>
            <p:grpSpPr bwMode="auto">
              <a:xfrm>
                <a:off x="2290" y="3030"/>
                <a:ext cx="1832" cy="408"/>
                <a:chOff x="2290" y="3030"/>
                <a:chExt cx="1832" cy="408"/>
              </a:xfrm>
            </p:grpSpPr>
            <p:sp>
              <p:nvSpPr>
                <p:cNvPr id="6219" name="Freeform 61"/>
                <p:cNvSpPr>
                  <a:spLocks/>
                </p:cNvSpPr>
                <p:nvPr/>
              </p:nvSpPr>
              <p:spPr bwMode="gray">
                <a:xfrm>
                  <a:off x="2290" y="3030"/>
                  <a:ext cx="1832" cy="408"/>
                </a:xfrm>
                <a:custGeom>
                  <a:avLst/>
                  <a:gdLst>
                    <a:gd name="T0" fmla="*/ 1832 w 1832"/>
                    <a:gd name="T1" fmla="*/ 32 h 408"/>
                    <a:gd name="T2" fmla="*/ 1830 w 1832"/>
                    <a:gd name="T3" fmla="*/ 66 h 408"/>
                    <a:gd name="T4" fmla="*/ 1814 w 1832"/>
                    <a:gd name="T5" fmla="*/ 128 h 408"/>
                    <a:gd name="T6" fmla="*/ 1788 w 1832"/>
                    <a:gd name="T7" fmla="*/ 188 h 408"/>
                    <a:gd name="T8" fmla="*/ 1754 w 1832"/>
                    <a:gd name="T9" fmla="*/ 240 h 408"/>
                    <a:gd name="T10" fmla="*/ 1712 w 1832"/>
                    <a:gd name="T11" fmla="*/ 288 h 408"/>
                    <a:gd name="T12" fmla="*/ 1664 w 1832"/>
                    <a:gd name="T13" fmla="*/ 330 h 408"/>
                    <a:gd name="T14" fmla="*/ 1610 w 1832"/>
                    <a:gd name="T15" fmla="*/ 362 h 408"/>
                    <a:gd name="T16" fmla="*/ 1550 w 1832"/>
                    <a:gd name="T17" fmla="*/ 388 h 408"/>
                    <a:gd name="T18" fmla="*/ 1486 w 1832"/>
                    <a:gd name="T19" fmla="*/ 402 h 408"/>
                    <a:gd name="T20" fmla="*/ 1418 w 1832"/>
                    <a:gd name="T21" fmla="*/ 408 h 408"/>
                    <a:gd name="T22" fmla="*/ 0 w 1832"/>
                    <a:gd name="T23" fmla="*/ 408 h 408"/>
                    <a:gd name="T24" fmla="*/ 0 w 1832"/>
                    <a:gd name="T25" fmla="*/ 0 h 408"/>
                    <a:gd name="T26" fmla="*/ 1832 w 1832"/>
                    <a:gd name="T27" fmla="*/ 0 h 408"/>
                    <a:gd name="T28" fmla="*/ 1832 w 1832"/>
                    <a:gd name="T29" fmla="*/ 32 h 408"/>
                    <a:gd name="T30" fmla="*/ 1832 w 1832"/>
                    <a:gd name="T31" fmla="*/ 32 h 408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1832"/>
                    <a:gd name="T49" fmla="*/ 0 h 408"/>
                    <a:gd name="T50" fmla="*/ 1832 w 1832"/>
                    <a:gd name="T51" fmla="*/ 408 h 408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1832" h="408">
                      <a:moveTo>
                        <a:pt x="1832" y="32"/>
                      </a:moveTo>
                      <a:lnTo>
                        <a:pt x="1830" y="66"/>
                      </a:lnTo>
                      <a:lnTo>
                        <a:pt x="1814" y="128"/>
                      </a:lnTo>
                      <a:lnTo>
                        <a:pt x="1788" y="188"/>
                      </a:lnTo>
                      <a:lnTo>
                        <a:pt x="1754" y="240"/>
                      </a:lnTo>
                      <a:lnTo>
                        <a:pt x="1712" y="288"/>
                      </a:lnTo>
                      <a:lnTo>
                        <a:pt x="1664" y="330"/>
                      </a:lnTo>
                      <a:lnTo>
                        <a:pt x="1610" y="362"/>
                      </a:lnTo>
                      <a:lnTo>
                        <a:pt x="1550" y="388"/>
                      </a:lnTo>
                      <a:lnTo>
                        <a:pt x="1486" y="402"/>
                      </a:lnTo>
                      <a:lnTo>
                        <a:pt x="1418" y="408"/>
                      </a:lnTo>
                      <a:lnTo>
                        <a:pt x="0" y="408"/>
                      </a:lnTo>
                      <a:lnTo>
                        <a:pt x="0" y="0"/>
                      </a:lnTo>
                      <a:lnTo>
                        <a:pt x="1832" y="0"/>
                      </a:lnTo>
                      <a:lnTo>
                        <a:pt x="1832" y="32"/>
                      </a:lnTo>
                      <a:close/>
                    </a:path>
                  </a:pathLst>
                </a:custGeom>
                <a:solidFill>
                  <a:srgbClr val="60878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6220" name="Freeform 62"/>
                <p:cNvSpPr>
                  <a:spLocks/>
                </p:cNvSpPr>
                <p:nvPr/>
              </p:nvSpPr>
              <p:spPr bwMode="gray">
                <a:xfrm>
                  <a:off x="3810" y="3058"/>
                  <a:ext cx="288" cy="334"/>
                </a:xfrm>
                <a:custGeom>
                  <a:avLst/>
                  <a:gdLst>
                    <a:gd name="T0" fmla="*/ 288 w 288"/>
                    <a:gd name="T1" fmla="*/ 0 h 334"/>
                    <a:gd name="T2" fmla="*/ 284 w 288"/>
                    <a:gd name="T3" fmla="*/ 52 h 334"/>
                    <a:gd name="T4" fmla="*/ 272 w 288"/>
                    <a:gd name="T5" fmla="*/ 98 h 334"/>
                    <a:gd name="T6" fmla="*/ 254 w 288"/>
                    <a:gd name="T7" fmla="*/ 140 h 334"/>
                    <a:gd name="T8" fmla="*/ 230 w 288"/>
                    <a:gd name="T9" fmla="*/ 176 h 334"/>
                    <a:gd name="T10" fmla="*/ 204 w 288"/>
                    <a:gd name="T11" fmla="*/ 208 h 334"/>
                    <a:gd name="T12" fmla="*/ 174 w 288"/>
                    <a:gd name="T13" fmla="*/ 238 h 334"/>
                    <a:gd name="T14" fmla="*/ 144 w 288"/>
                    <a:gd name="T15" fmla="*/ 262 h 334"/>
                    <a:gd name="T16" fmla="*/ 112 w 288"/>
                    <a:gd name="T17" fmla="*/ 282 h 334"/>
                    <a:gd name="T18" fmla="*/ 84 w 288"/>
                    <a:gd name="T19" fmla="*/ 298 h 334"/>
                    <a:gd name="T20" fmla="*/ 56 w 288"/>
                    <a:gd name="T21" fmla="*/ 312 h 334"/>
                    <a:gd name="T22" fmla="*/ 34 w 288"/>
                    <a:gd name="T23" fmla="*/ 322 h 334"/>
                    <a:gd name="T24" fmla="*/ 16 w 288"/>
                    <a:gd name="T25" fmla="*/ 328 h 334"/>
                    <a:gd name="T26" fmla="*/ 4 w 288"/>
                    <a:gd name="T27" fmla="*/ 332 h 334"/>
                    <a:gd name="T28" fmla="*/ 0 w 288"/>
                    <a:gd name="T29" fmla="*/ 334 h 334"/>
                    <a:gd name="T30" fmla="*/ 4 w 288"/>
                    <a:gd name="T31" fmla="*/ 332 h 334"/>
                    <a:gd name="T32" fmla="*/ 16 w 288"/>
                    <a:gd name="T33" fmla="*/ 326 h 334"/>
                    <a:gd name="T34" fmla="*/ 34 w 288"/>
                    <a:gd name="T35" fmla="*/ 318 h 334"/>
                    <a:gd name="T36" fmla="*/ 56 w 288"/>
                    <a:gd name="T37" fmla="*/ 304 h 334"/>
                    <a:gd name="T38" fmla="*/ 84 w 288"/>
                    <a:gd name="T39" fmla="*/ 288 h 334"/>
                    <a:gd name="T40" fmla="*/ 112 w 288"/>
                    <a:gd name="T41" fmla="*/ 266 h 334"/>
                    <a:gd name="T42" fmla="*/ 142 w 288"/>
                    <a:gd name="T43" fmla="*/ 242 h 334"/>
                    <a:gd name="T44" fmla="*/ 170 w 288"/>
                    <a:gd name="T45" fmla="*/ 212 h 334"/>
                    <a:gd name="T46" fmla="*/ 196 w 288"/>
                    <a:gd name="T47" fmla="*/ 180 h 334"/>
                    <a:gd name="T48" fmla="*/ 220 w 288"/>
                    <a:gd name="T49" fmla="*/ 142 h 334"/>
                    <a:gd name="T50" fmla="*/ 238 w 288"/>
                    <a:gd name="T51" fmla="*/ 100 h 334"/>
                    <a:gd name="T52" fmla="*/ 250 w 288"/>
                    <a:gd name="T53" fmla="*/ 54 h 334"/>
                    <a:gd name="T54" fmla="*/ 254 w 288"/>
                    <a:gd name="T55" fmla="*/ 2 h 334"/>
                    <a:gd name="T56" fmla="*/ 288 w 288"/>
                    <a:gd name="T57" fmla="*/ 0 h 334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288"/>
                    <a:gd name="T88" fmla="*/ 0 h 334"/>
                    <a:gd name="T89" fmla="*/ 288 w 288"/>
                    <a:gd name="T90" fmla="*/ 334 h 334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288" h="334">
                      <a:moveTo>
                        <a:pt x="288" y="0"/>
                      </a:moveTo>
                      <a:lnTo>
                        <a:pt x="284" y="52"/>
                      </a:lnTo>
                      <a:lnTo>
                        <a:pt x="272" y="98"/>
                      </a:lnTo>
                      <a:lnTo>
                        <a:pt x="254" y="140"/>
                      </a:lnTo>
                      <a:lnTo>
                        <a:pt x="230" y="176"/>
                      </a:lnTo>
                      <a:lnTo>
                        <a:pt x="204" y="208"/>
                      </a:lnTo>
                      <a:lnTo>
                        <a:pt x="174" y="238"/>
                      </a:lnTo>
                      <a:lnTo>
                        <a:pt x="144" y="262"/>
                      </a:lnTo>
                      <a:lnTo>
                        <a:pt x="112" y="282"/>
                      </a:lnTo>
                      <a:lnTo>
                        <a:pt x="84" y="298"/>
                      </a:lnTo>
                      <a:lnTo>
                        <a:pt x="56" y="312"/>
                      </a:lnTo>
                      <a:lnTo>
                        <a:pt x="34" y="322"/>
                      </a:lnTo>
                      <a:lnTo>
                        <a:pt x="16" y="328"/>
                      </a:lnTo>
                      <a:lnTo>
                        <a:pt x="4" y="332"/>
                      </a:lnTo>
                      <a:lnTo>
                        <a:pt x="0" y="334"/>
                      </a:lnTo>
                      <a:lnTo>
                        <a:pt x="4" y="332"/>
                      </a:lnTo>
                      <a:lnTo>
                        <a:pt x="16" y="326"/>
                      </a:lnTo>
                      <a:lnTo>
                        <a:pt x="34" y="318"/>
                      </a:lnTo>
                      <a:lnTo>
                        <a:pt x="56" y="304"/>
                      </a:lnTo>
                      <a:lnTo>
                        <a:pt x="84" y="288"/>
                      </a:lnTo>
                      <a:lnTo>
                        <a:pt x="112" y="266"/>
                      </a:lnTo>
                      <a:lnTo>
                        <a:pt x="142" y="242"/>
                      </a:lnTo>
                      <a:lnTo>
                        <a:pt x="170" y="212"/>
                      </a:lnTo>
                      <a:lnTo>
                        <a:pt x="196" y="180"/>
                      </a:lnTo>
                      <a:lnTo>
                        <a:pt x="220" y="142"/>
                      </a:lnTo>
                      <a:lnTo>
                        <a:pt x="238" y="100"/>
                      </a:lnTo>
                      <a:lnTo>
                        <a:pt x="250" y="54"/>
                      </a:lnTo>
                      <a:lnTo>
                        <a:pt x="254" y="2"/>
                      </a:lnTo>
                      <a:lnTo>
                        <a:pt x="288" y="0"/>
                      </a:lnTo>
                      <a:close/>
                    </a:path>
                  </a:pathLst>
                </a:custGeom>
                <a:solidFill>
                  <a:srgbClr val="FFFFFF">
                    <a:alpha val="49019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6216" name="Group 63"/>
              <p:cNvGrpSpPr>
                <a:grpSpLocks/>
              </p:cNvGrpSpPr>
              <p:nvPr/>
            </p:nvGrpSpPr>
            <p:grpSpPr bwMode="auto">
              <a:xfrm flipV="1">
                <a:off x="2290" y="2725"/>
                <a:ext cx="1406" cy="313"/>
                <a:chOff x="2290" y="3030"/>
                <a:chExt cx="1832" cy="408"/>
              </a:xfrm>
            </p:grpSpPr>
            <p:sp>
              <p:nvSpPr>
                <p:cNvPr id="6217" name="Freeform 64"/>
                <p:cNvSpPr>
                  <a:spLocks/>
                </p:cNvSpPr>
                <p:nvPr/>
              </p:nvSpPr>
              <p:spPr bwMode="gray">
                <a:xfrm>
                  <a:off x="2290" y="3030"/>
                  <a:ext cx="1832" cy="408"/>
                </a:xfrm>
                <a:custGeom>
                  <a:avLst/>
                  <a:gdLst>
                    <a:gd name="T0" fmla="*/ 1832 w 1832"/>
                    <a:gd name="T1" fmla="*/ 32 h 408"/>
                    <a:gd name="T2" fmla="*/ 1830 w 1832"/>
                    <a:gd name="T3" fmla="*/ 66 h 408"/>
                    <a:gd name="T4" fmla="*/ 1814 w 1832"/>
                    <a:gd name="T5" fmla="*/ 128 h 408"/>
                    <a:gd name="T6" fmla="*/ 1788 w 1832"/>
                    <a:gd name="T7" fmla="*/ 188 h 408"/>
                    <a:gd name="T8" fmla="*/ 1754 w 1832"/>
                    <a:gd name="T9" fmla="*/ 240 h 408"/>
                    <a:gd name="T10" fmla="*/ 1712 w 1832"/>
                    <a:gd name="T11" fmla="*/ 288 h 408"/>
                    <a:gd name="T12" fmla="*/ 1664 w 1832"/>
                    <a:gd name="T13" fmla="*/ 330 h 408"/>
                    <a:gd name="T14" fmla="*/ 1610 w 1832"/>
                    <a:gd name="T15" fmla="*/ 362 h 408"/>
                    <a:gd name="T16" fmla="*/ 1550 w 1832"/>
                    <a:gd name="T17" fmla="*/ 388 h 408"/>
                    <a:gd name="T18" fmla="*/ 1486 w 1832"/>
                    <a:gd name="T19" fmla="*/ 402 h 408"/>
                    <a:gd name="T20" fmla="*/ 1418 w 1832"/>
                    <a:gd name="T21" fmla="*/ 408 h 408"/>
                    <a:gd name="T22" fmla="*/ 0 w 1832"/>
                    <a:gd name="T23" fmla="*/ 408 h 408"/>
                    <a:gd name="T24" fmla="*/ 0 w 1832"/>
                    <a:gd name="T25" fmla="*/ 0 h 408"/>
                    <a:gd name="T26" fmla="*/ 1832 w 1832"/>
                    <a:gd name="T27" fmla="*/ 0 h 408"/>
                    <a:gd name="T28" fmla="*/ 1832 w 1832"/>
                    <a:gd name="T29" fmla="*/ 32 h 408"/>
                    <a:gd name="T30" fmla="*/ 1832 w 1832"/>
                    <a:gd name="T31" fmla="*/ 32 h 408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1832"/>
                    <a:gd name="T49" fmla="*/ 0 h 408"/>
                    <a:gd name="T50" fmla="*/ 1832 w 1832"/>
                    <a:gd name="T51" fmla="*/ 408 h 408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1832" h="408">
                      <a:moveTo>
                        <a:pt x="1832" y="32"/>
                      </a:moveTo>
                      <a:lnTo>
                        <a:pt x="1830" y="66"/>
                      </a:lnTo>
                      <a:lnTo>
                        <a:pt x="1814" y="128"/>
                      </a:lnTo>
                      <a:lnTo>
                        <a:pt x="1788" y="188"/>
                      </a:lnTo>
                      <a:lnTo>
                        <a:pt x="1754" y="240"/>
                      </a:lnTo>
                      <a:lnTo>
                        <a:pt x="1712" y="288"/>
                      </a:lnTo>
                      <a:lnTo>
                        <a:pt x="1664" y="330"/>
                      </a:lnTo>
                      <a:lnTo>
                        <a:pt x="1610" y="362"/>
                      </a:lnTo>
                      <a:lnTo>
                        <a:pt x="1550" y="388"/>
                      </a:lnTo>
                      <a:lnTo>
                        <a:pt x="1486" y="402"/>
                      </a:lnTo>
                      <a:lnTo>
                        <a:pt x="1418" y="408"/>
                      </a:lnTo>
                      <a:lnTo>
                        <a:pt x="0" y="408"/>
                      </a:lnTo>
                      <a:lnTo>
                        <a:pt x="0" y="0"/>
                      </a:lnTo>
                      <a:lnTo>
                        <a:pt x="1832" y="0"/>
                      </a:lnTo>
                      <a:lnTo>
                        <a:pt x="1832" y="32"/>
                      </a:lnTo>
                      <a:close/>
                    </a:path>
                  </a:pathLst>
                </a:custGeom>
                <a:solidFill>
                  <a:srgbClr val="98B5B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6218" name="Freeform 65"/>
                <p:cNvSpPr>
                  <a:spLocks/>
                </p:cNvSpPr>
                <p:nvPr/>
              </p:nvSpPr>
              <p:spPr bwMode="gray">
                <a:xfrm>
                  <a:off x="3810" y="3058"/>
                  <a:ext cx="288" cy="334"/>
                </a:xfrm>
                <a:custGeom>
                  <a:avLst/>
                  <a:gdLst>
                    <a:gd name="T0" fmla="*/ 288 w 288"/>
                    <a:gd name="T1" fmla="*/ 0 h 334"/>
                    <a:gd name="T2" fmla="*/ 284 w 288"/>
                    <a:gd name="T3" fmla="*/ 52 h 334"/>
                    <a:gd name="T4" fmla="*/ 272 w 288"/>
                    <a:gd name="T5" fmla="*/ 98 h 334"/>
                    <a:gd name="T6" fmla="*/ 254 w 288"/>
                    <a:gd name="T7" fmla="*/ 140 h 334"/>
                    <a:gd name="T8" fmla="*/ 230 w 288"/>
                    <a:gd name="T9" fmla="*/ 176 h 334"/>
                    <a:gd name="T10" fmla="*/ 204 w 288"/>
                    <a:gd name="T11" fmla="*/ 208 h 334"/>
                    <a:gd name="T12" fmla="*/ 174 w 288"/>
                    <a:gd name="T13" fmla="*/ 238 h 334"/>
                    <a:gd name="T14" fmla="*/ 144 w 288"/>
                    <a:gd name="T15" fmla="*/ 262 h 334"/>
                    <a:gd name="T16" fmla="*/ 112 w 288"/>
                    <a:gd name="T17" fmla="*/ 282 h 334"/>
                    <a:gd name="T18" fmla="*/ 84 w 288"/>
                    <a:gd name="T19" fmla="*/ 298 h 334"/>
                    <a:gd name="T20" fmla="*/ 56 w 288"/>
                    <a:gd name="T21" fmla="*/ 312 h 334"/>
                    <a:gd name="T22" fmla="*/ 34 w 288"/>
                    <a:gd name="T23" fmla="*/ 322 h 334"/>
                    <a:gd name="T24" fmla="*/ 16 w 288"/>
                    <a:gd name="T25" fmla="*/ 328 h 334"/>
                    <a:gd name="T26" fmla="*/ 4 w 288"/>
                    <a:gd name="T27" fmla="*/ 332 h 334"/>
                    <a:gd name="T28" fmla="*/ 0 w 288"/>
                    <a:gd name="T29" fmla="*/ 334 h 334"/>
                    <a:gd name="T30" fmla="*/ 4 w 288"/>
                    <a:gd name="T31" fmla="*/ 332 h 334"/>
                    <a:gd name="T32" fmla="*/ 16 w 288"/>
                    <a:gd name="T33" fmla="*/ 326 h 334"/>
                    <a:gd name="T34" fmla="*/ 34 w 288"/>
                    <a:gd name="T35" fmla="*/ 318 h 334"/>
                    <a:gd name="T36" fmla="*/ 56 w 288"/>
                    <a:gd name="T37" fmla="*/ 304 h 334"/>
                    <a:gd name="T38" fmla="*/ 84 w 288"/>
                    <a:gd name="T39" fmla="*/ 288 h 334"/>
                    <a:gd name="T40" fmla="*/ 112 w 288"/>
                    <a:gd name="T41" fmla="*/ 266 h 334"/>
                    <a:gd name="T42" fmla="*/ 142 w 288"/>
                    <a:gd name="T43" fmla="*/ 242 h 334"/>
                    <a:gd name="T44" fmla="*/ 170 w 288"/>
                    <a:gd name="T45" fmla="*/ 212 h 334"/>
                    <a:gd name="T46" fmla="*/ 196 w 288"/>
                    <a:gd name="T47" fmla="*/ 180 h 334"/>
                    <a:gd name="T48" fmla="*/ 220 w 288"/>
                    <a:gd name="T49" fmla="*/ 142 h 334"/>
                    <a:gd name="T50" fmla="*/ 238 w 288"/>
                    <a:gd name="T51" fmla="*/ 100 h 334"/>
                    <a:gd name="T52" fmla="*/ 250 w 288"/>
                    <a:gd name="T53" fmla="*/ 54 h 334"/>
                    <a:gd name="T54" fmla="*/ 254 w 288"/>
                    <a:gd name="T55" fmla="*/ 2 h 334"/>
                    <a:gd name="T56" fmla="*/ 288 w 288"/>
                    <a:gd name="T57" fmla="*/ 0 h 334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288"/>
                    <a:gd name="T88" fmla="*/ 0 h 334"/>
                    <a:gd name="T89" fmla="*/ 288 w 288"/>
                    <a:gd name="T90" fmla="*/ 334 h 334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288" h="334">
                      <a:moveTo>
                        <a:pt x="288" y="0"/>
                      </a:moveTo>
                      <a:lnTo>
                        <a:pt x="284" y="52"/>
                      </a:lnTo>
                      <a:lnTo>
                        <a:pt x="272" y="98"/>
                      </a:lnTo>
                      <a:lnTo>
                        <a:pt x="254" y="140"/>
                      </a:lnTo>
                      <a:lnTo>
                        <a:pt x="230" y="176"/>
                      </a:lnTo>
                      <a:lnTo>
                        <a:pt x="204" y="208"/>
                      </a:lnTo>
                      <a:lnTo>
                        <a:pt x="174" y="238"/>
                      </a:lnTo>
                      <a:lnTo>
                        <a:pt x="144" y="262"/>
                      </a:lnTo>
                      <a:lnTo>
                        <a:pt x="112" y="282"/>
                      </a:lnTo>
                      <a:lnTo>
                        <a:pt x="84" y="298"/>
                      </a:lnTo>
                      <a:lnTo>
                        <a:pt x="56" y="312"/>
                      </a:lnTo>
                      <a:lnTo>
                        <a:pt x="34" y="322"/>
                      </a:lnTo>
                      <a:lnTo>
                        <a:pt x="16" y="328"/>
                      </a:lnTo>
                      <a:lnTo>
                        <a:pt x="4" y="332"/>
                      </a:lnTo>
                      <a:lnTo>
                        <a:pt x="0" y="334"/>
                      </a:lnTo>
                      <a:lnTo>
                        <a:pt x="4" y="332"/>
                      </a:lnTo>
                      <a:lnTo>
                        <a:pt x="16" y="326"/>
                      </a:lnTo>
                      <a:lnTo>
                        <a:pt x="34" y="318"/>
                      </a:lnTo>
                      <a:lnTo>
                        <a:pt x="56" y="304"/>
                      </a:lnTo>
                      <a:lnTo>
                        <a:pt x="84" y="288"/>
                      </a:lnTo>
                      <a:lnTo>
                        <a:pt x="112" y="266"/>
                      </a:lnTo>
                      <a:lnTo>
                        <a:pt x="142" y="242"/>
                      </a:lnTo>
                      <a:lnTo>
                        <a:pt x="170" y="212"/>
                      </a:lnTo>
                      <a:lnTo>
                        <a:pt x="196" y="180"/>
                      </a:lnTo>
                      <a:lnTo>
                        <a:pt x="220" y="142"/>
                      </a:lnTo>
                      <a:lnTo>
                        <a:pt x="238" y="100"/>
                      </a:lnTo>
                      <a:lnTo>
                        <a:pt x="250" y="54"/>
                      </a:lnTo>
                      <a:lnTo>
                        <a:pt x="254" y="2"/>
                      </a:lnTo>
                      <a:lnTo>
                        <a:pt x="288" y="0"/>
                      </a:lnTo>
                      <a:close/>
                    </a:path>
                  </a:pathLst>
                </a:custGeom>
                <a:solidFill>
                  <a:srgbClr val="FFFFFF">
                    <a:alpha val="49019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>
                    <a:ea typeface="宋体" panose="02010600030101010101" pitchFamily="2" charset="-122"/>
                  </a:endParaRPr>
                </a:p>
              </p:txBody>
            </p:sp>
          </p:grpSp>
        </p:grpSp>
        <p:grpSp>
          <p:nvGrpSpPr>
            <p:cNvPr id="6160" name="Group 66"/>
            <p:cNvGrpSpPr>
              <a:grpSpLocks/>
            </p:cNvGrpSpPr>
            <p:nvPr/>
          </p:nvGrpSpPr>
          <p:grpSpPr bwMode="auto">
            <a:xfrm>
              <a:off x="228600" y="2441049"/>
              <a:ext cx="1390558" cy="1406292"/>
              <a:chOff x="2789" y="1625"/>
              <a:chExt cx="907" cy="907"/>
            </a:xfrm>
          </p:grpSpPr>
          <p:sp>
            <p:nvSpPr>
              <p:cNvPr id="6205" name="Oval 67"/>
              <p:cNvSpPr>
                <a:spLocks noChangeArrowheads="1"/>
              </p:cNvSpPr>
              <p:nvPr/>
            </p:nvSpPr>
            <p:spPr bwMode="gray">
              <a:xfrm>
                <a:off x="2789" y="1625"/>
                <a:ext cx="907" cy="907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rgbClr val="83A6A7"/>
                  </a:gs>
                  <a:gs pos="100000">
                    <a:srgbClr val="FFFFF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zh-CN" altLang="en-US">
                  <a:ea typeface="宋体" panose="02010600030101010101" pitchFamily="2" charset="-122"/>
                </a:endParaRPr>
              </a:p>
            </p:txBody>
          </p:sp>
          <p:sp>
            <p:nvSpPr>
              <p:cNvPr id="6206" name="Oval 68"/>
              <p:cNvSpPr>
                <a:spLocks noChangeArrowheads="1"/>
              </p:cNvSpPr>
              <p:nvPr/>
            </p:nvSpPr>
            <p:spPr bwMode="gray">
              <a:xfrm>
                <a:off x="2789" y="1625"/>
                <a:ext cx="907" cy="907"/>
              </a:xfrm>
              <a:prstGeom prst="ellipse">
                <a:avLst/>
              </a:prstGeom>
              <a:gradFill rotWithShape="1">
                <a:gsLst>
                  <a:gs pos="0">
                    <a:srgbClr val="83A6A7">
                      <a:alpha val="32001"/>
                    </a:srgbClr>
                  </a:gs>
                  <a:gs pos="100000">
                    <a:srgbClr val="000000">
                      <a:alpha val="89998"/>
                    </a:srgb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zh-CN" altLang="en-US">
                  <a:ea typeface="宋体" panose="02010600030101010101" pitchFamily="2" charset="-122"/>
                </a:endParaRPr>
              </a:p>
            </p:txBody>
          </p:sp>
          <p:sp>
            <p:nvSpPr>
              <p:cNvPr id="6207" name="Oval 69"/>
              <p:cNvSpPr>
                <a:spLocks noChangeArrowheads="1"/>
              </p:cNvSpPr>
              <p:nvPr/>
            </p:nvSpPr>
            <p:spPr bwMode="gray">
              <a:xfrm>
                <a:off x="2849" y="1684"/>
                <a:ext cx="787" cy="788"/>
              </a:xfrm>
              <a:prstGeom prst="ellipse">
                <a:avLst/>
              </a:prstGeom>
              <a:gradFill rotWithShape="1">
                <a:gsLst>
                  <a:gs pos="0">
                    <a:srgbClr val="475A5A"/>
                  </a:gs>
                  <a:gs pos="50000">
                    <a:srgbClr val="83A6A7"/>
                  </a:gs>
                  <a:gs pos="100000">
                    <a:srgbClr val="475A5A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zh-CN" altLang="en-US">
                  <a:ea typeface="宋体" panose="02010600030101010101" pitchFamily="2" charset="-122"/>
                </a:endParaRPr>
              </a:p>
            </p:txBody>
          </p:sp>
          <p:sp>
            <p:nvSpPr>
              <p:cNvPr id="6208" name="Oval 70"/>
              <p:cNvSpPr>
                <a:spLocks noChangeArrowheads="1"/>
              </p:cNvSpPr>
              <p:nvPr/>
            </p:nvSpPr>
            <p:spPr bwMode="gray">
              <a:xfrm>
                <a:off x="2849" y="1686"/>
                <a:ext cx="787" cy="788"/>
              </a:xfrm>
              <a:prstGeom prst="ellipse">
                <a:avLst/>
              </a:prstGeom>
              <a:gradFill rotWithShape="1">
                <a:gsLst>
                  <a:gs pos="0">
                    <a:srgbClr val="53696A"/>
                  </a:gs>
                  <a:gs pos="100000">
                    <a:srgbClr val="83A6A7">
                      <a:alpha val="0"/>
                    </a:srgb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zh-CN" altLang="en-US">
                  <a:ea typeface="宋体" panose="02010600030101010101" pitchFamily="2" charset="-122"/>
                </a:endParaRPr>
              </a:p>
            </p:txBody>
          </p:sp>
          <p:sp>
            <p:nvSpPr>
              <p:cNvPr id="6209" name="Oval 71"/>
              <p:cNvSpPr>
                <a:spLocks noChangeArrowheads="1"/>
              </p:cNvSpPr>
              <p:nvPr/>
            </p:nvSpPr>
            <p:spPr bwMode="gray">
              <a:xfrm>
                <a:off x="2888" y="1724"/>
                <a:ext cx="709" cy="709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zh-CN" altLang="en-US">
                  <a:ea typeface="宋体" panose="02010600030101010101" pitchFamily="2" charset="-122"/>
                </a:endParaRPr>
              </a:p>
            </p:txBody>
          </p:sp>
          <p:grpSp>
            <p:nvGrpSpPr>
              <p:cNvPr id="6210" name="Group 72"/>
              <p:cNvGrpSpPr>
                <a:grpSpLocks/>
              </p:cNvGrpSpPr>
              <p:nvPr/>
            </p:nvGrpSpPr>
            <p:grpSpPr bwMode="auto">
              <a:xfrm>
                <a:off x="2899" y="1735"/>
                <a:ext cx="687" cy="688"/>
                <a:chOff x="4166" y="1706"/>
                <a:chExt cx="1252" cy="1252"/>
              </a:xfrm>
            </p:grpSpPr>
            <p:sp>
              <p:nvSpPr>
                <p:cNvPr id="6211" name="Oval 73"/>
                <p:cNvSpPr>
                  <a:spLocks noChangeArrowheads="1"/>
                </p:cNvSpPr>
                <p:nvPr/>
              </p:nvSpPr>
              <p:spPr bwMode="gray">
                <a:xfrm>
                  <a:off x="4166" y="1706"/>
                  <a:ext cx="1252" cy="125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636869"/>
                    </a:gs>
                    <a:gs pos="100000">
                      <a:srgbClr val="D6E1E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6212" name="Oval 74"/>
                <p:cNvSpPr>
                  <a:spLocks noChangeArrowheads="1"/>
                </p:cNvSpPr>
                <p:nvPr/>
              </p:nvSpPr>
              <p:spPr bwMode="gray">
                <a:xfrm>
                  <a:off x="4182" y="1713"/>
                  <a:ext cx="1222" cy="122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F1F5F5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6213" name="Oval 75"/>
                <p:cNvSpPr>
                  <a:spLocks noChangeArrowheads="1"/>
                </p:cNvSpPr>
                <p:nvPr/>
              </p:nvSpPr>
              <p:spPr bwMode="gray">
                <a:xfrm>
                  <a:off x="4195" y="1725"/>
                  <a:ext cx="1162" cy="114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AAB2B3"/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6214" name="Oval 76"/>
                <p:cNvSpPr>
                  <a:spLocks noChangeArrowheads="1"/>
                </p:cNvSpPr>
                <p:nvPr/>
              </p:nvSpPr>
              <p:spPr bwMode="gray">
                <a:xfrm rot="-5400000">
                  <a:off x="4270" y="1751"/>
                  <a:ext cx="1020" cy="93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D6E1E2">
                        <a:alpha val="37999"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zh-CN" b="1">
                      <a:solidFill>
                        <a:srgbClr val="C00000"/>
                      </a:solidFill>
                      <a:ea typeface="宋体" panose="02010600030101010101" pitchFamily="2" charset="-122"/>
                    </a:rPr>
                    <a:t>1</a:t>
                  </a:r>
                  <a:endParaRPr lang="zh-CN" altLang="en-US" b="1">
                    <a:solidFill>
                      <a:srgbClr val="C00000"/>
                    </a:solidFill>
                    <a:ea typeface="宋体" panose="02010600030101010101" pitchFamily="2" charset="-122"/>
                  </a:endParaRPr>
                </a:p>
              </p:txBody>
            </p:sp>
          </p:grpSp>
        </p:grpSp>
        <p:sp>
          <p:nvSpPr>
            <p:cNvPr id="6161" name="Text Box 77"/>
            <p:cNvSpPr txBox="1">
              <a:spLocks noChangeArrowheads="1"/>
            </p:cNvSpPr>
            <p:nvPr/>
          </p:nvSpPr>
          <p:spPr bwMode="gray">
            <a:xfrm rot="3925970">
              <a:off x="757689" y="4350432"/>
              <a:ext cx="12170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zh-CN" altLang="en-US" sz="2000" b="1">
                  <a:solidFill>
                    <a:srgbClr val="C00000"/>
                  </a:solidFill>
                  <a:ea typeface="宋体" panose="02010600030101010101" pitchFamily="2" charset="-122"/>
                </a:rPr>
                <a:t>加工单位</a:t>
              </a:r>
              <a:endParaRPr lang="en-US" altLang="zh-CN" sz="2000" b="1">
                <a:solidFill>
                  <a:srgbClr val="C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6162" name="Text Box 78"/>
            <p:cNvSpPr txBox="1">
              <a:spLocks noChangeArrowheads="1"/>
            </p:cNvSpPr>
            <p:nvPr/>
          </p:nvSpPr>
          <p:spPr bwMode="gray">
            <a:xfrm rot="3925970">
              <a:off x="1054139" y="4066345"/>
              <a:ext cx="126188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zh-CN" altLang="en-US" sz="1400" b="1">
                  <a:solidFill>
                    <a:srgbClr val="C00000"/>
                  </a:solidFill>
                  <a:ea typeface="宋体" panose="02010600030101010101" pitchFamily="2" charset="-122"/>
                </a:rPr>
                <a:t>提交质检数据</a:t>
              </a:r>
              <a:endParaRPr lang="en-US" altLang="zh-CN" sz="1400" b="1">
                <a:solidFill>
                  <a:srgbClr val="C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6163" name="Text Box 79"/>
            <p:cNvSpPr txBox="1">
              <a:spLocks noChangeArrowheads="1"/>
            </p:cNvSpPr>
            <p:nvPr/>
          </p:nvSpPr>
          <p:spPr bwMode="gray">
            <a:xfrm rot="3925970">
              <a:off x="2210221" y="4488405"/>
              <a:ext cx="1916402" cy="400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zh-CN" sz="2000" b="1">
                  <a:solidFill>
                    <a:srgbClr val="C00000"/>
                  </a:solidFill>
                  <a:ea typeface="宋体" panose="02010600030101010101" pitchFamily="2" charset="-122"/>
                </a:rPr>
                <a:t>Cadal</a:t>
              </a:r>
              <a:r>
                <a:rPr lang="zh-CN" altLang="en-US" sz="2000" b="1">
                  <a:solidFill>
                    <a:srgbClr val="C00000"/>
                  </a:solidFill>
                  <a:ea typeface="宋体" panose="02010600030101010101" pitchFamily="2" charset="-122"/>
                </a:rPr>
                <a:t>管理中心</a:t>
              </a:r>
              <a:endParaRPr lang="en-US" altLang="zh-CN" sz="2000" b="1">
                <a:solidFill>
                  <a:srgbClr val="C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6164" name="Text Box 80"/>
            <p:cNvSpPr txBox="1">
              <a:spLocks noChangeArrowheads="1"/>
            </p:cNvSpPr>
            <p:nvPr/>
          </p:nvSpPr>
          <p:spPr bwMode="gray">
            <a:xfrm rot="3925970">
              <a:off x="2913350" y="4066344"/>
              <a:ext cx="90262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zh-CN" altLang="en-US" sz="1400" b="1">
                  <a:solidFill>
                    <a:srgbClr val="C00000"/>
                  </a:solidFill>
                  <a:ea typeface="宋体" panose="02010600030101010101" pitchFamily="2" charset="-122"/>
                </a:rPr>
                <a:t>启动质检</a:t>
              </a:r>
              <a:endParaRPr lang="en-US" altLang="zh-CN" sz="1400" b="1">
                <a:solidFill>
                  <a:srgbClr val="C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6165" name="Text Box 81"/>
            <p:cNvSpPr txBox="1">
              <a:spLocks noChangeArrowheads="1"/>
            </p:cNvSpPr>
            <p:nvPr/>
          </p:nvSpPr>
          <p:spPr bwMode="gray">
            <a:xfrm rot="3925970">
              <a:off x="3941234" y="4322737"/>
              <a:ext cx="12170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zh-CN" altLang="en-US" sz="2000" b="1">
                  <a:solidFill>
                    <a:srgbClr val="C00000"/>
                  </a:solidFill>
                  <a:ea typeface="宋体" panose="02010600030101010101" pitchFamily="2" charset="-122"/>
                </a:rPr>
                <a:t>质检小组</a:t>
              </a:r>
              <a:endParaRPr lang="en-US" altLang="zh-CN" sz="2000" b="1">
                <a:solidFill>
                  <a:srgbClr val="C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6166" name="Text Box 82"/>
            <p:cNvSpPr txBox="1">
              <a:spLocks noChangeArrowheads="1"/>
            </p:cNvSpPr>
            <p:nvPr/>
          </p:nvSpPr>
          <p:spPr bwMode="gray">
            <a:xfrm rot="3925970">
              <a:off x="4524520" y="4206835"/>
              <a:ext cx="90262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zh-CN" altLang="en-US" sz="1400" b="1">
                  <a:solidFill>
                    <a:srgbClr val="C00000"/>
                  </a:solidFill>
                  <a:ea typeface="宋体" panose="02010600030101010101" pitchFamily="2" charset="-122"/>
                </a:rPr>
                <a:t>开始质检</a:t>
              </a:r>
              <a:endParaRPr lang="en-US" altLang="zh-CN" sz="1400" b="1">
                <a:solidFill>
                  <a:srgbClr val="C00000"/>
                </a:solidFill>
                <a:ea typeface="宋体" panose="02010600030101010101" pitchFamily="2" charset="-122"/>
              </a:endParaRPr>
            </a:p>
          </p:txBody>
        </p:sp>
        <p:grpSp>
          <p:nvGrpSpPr>
            <p:cNvPr id="6167" name="Group 6"/>
            <p:cNvGrpSpPr>
              <a:grpSpLocks/>
            </p:cNvGrpSpPr>
            <p:nvPr/>
          </p:nvGrpSpPr>
          <p:grpSpPr bwMode="auto">
            <a:xfrm rot="3877067">
              <a:off x="5295745" y="4177170"/>
              <a:ext cx="2445119" cy="941348"/>
              <a:chOff x="2290" y="2725"/>
              <a:chExt cx="1832" cy="713"/>
            </a:xfrm>
          </p:grpSpPr>
          <p:grpSp>
            <p:nvGrpSpPr>
              <p:cNvPr id="6199" name="Group 7"/>
              <p:cNvGrpSpPr>
                <a:grpSpLocks/>
              </p:cNvGrpSpPr>
              <p:nvPr/>
            </p:nvGrpSpPr>
            <p:grpSpPr bwMode="auto">
              <a:xfrm>
                <a:off x="2290" y="3030"/>
                <a:ext cx="1832" cy="408"/>
                <a:chOff x="2290" y="3030"/>
                <a:chExt cx="1832" cy="408"/>
              </a:xfrm>
            </p:grpSpPr>
            <p:sp>
              <p:nvSpPr>
                <p:cNvPr id="6203" name="Freeform 8"/>
                <p:cNvSpPr>
                  <a:spLocks/>
                </p:cNvSpPr>
                <p:nvPr/>
              </p:nvSpPr>
              <p:spPr bwMode="gray">
                <a:xfrm>
                  <a:off x="2290" y="3030"/>
                  <a:ext cx="1832" cy="408"/>
                </a:xfrm>
                <a:custGeom>
                  <a:avLst/>
                  <a:gdLst>
                    <a:gd name="T0" fmla="*/ 1832 w 1832"/>
                    <a:gd name="T1" fmla="*/ 32 h 408"/>
                    <a:gd name="T2" fmla="*/ 1830 w 1832"/>
                    <a:gd name="T3" fmla="*/ 66 h 408"/>
                    <a:gd name="T4" fmla="*/ 1814 w 1832"/>
                    <a:gd name="T5" fmla="*/ 128 h 408"/>
                    <a:gd name="T6" fmla="*/ 1788 w 1832"/>
                    <a:gd name="T7" fmla="*/ 188 h 408"/>
                    <a:gd name="T8" fmla="*/ 1754 w 1832"/>
                    <a:gd name="T9" fmla="*/ 240 h 408"/>
                    <a:gd name="T10" fmla="*/ 1712 w 1832"/>
                    <a:gd name="T11" fmla="*/ 288 h 408"/>
                    <a:gd name="T12" fmla="*/ 1664 w 1832"/>
                    <a:gd name="T13" fmla="*/ 330 h 408"/>
                    <a:gd name="T14" fmla="*/ 1610 w 1832"/>
                    <a:gd name="T15" fmla="*/ 362 h 408"/>
                    <a:gd name="T16" fmla="*/ 1550 w 1832"/>
                    <a:gd name="T17" fmla="*/ 388 h 408"/>
                    <a:gd name="T18" fmla="*/ 1486 w 1832"/>
                    <a:gd name="T19" fmla="*/ 402 h 408"/>
                    <a:gd name="T20" fmla="*/ 1418 w 1832"/>
                    <a:gd name="T21" fmla="*/ 408 h 408"/>
                    <a:gd name="T22" fmla="*/ 0 w 1832"/>
                    <a:gd name="T23" fmla="*/ 408 h 408"/>
                    <a:gd name="T24" fmla="*/ 0 w 1832"/>
                    <a:gd name="T25" fmla="*/ 0 h 408"/>
                    <a:gd name="T26" fmla="*/ 1832 w 1832"/>
                    <a:gd name="T27" fmla="*/ 0 h 408"/>
                    <a:gd name="T28" fmla="*/ 1832 w 1832"/>
                    <a:gd name="T29" fmla="*/ 32 h 408"/>
                    <a:gd name="T30" fmla="*/ 1832 w 1832"/>
                    <a:gd name="T31" fmla="*/ 32 h 408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1832"/>
                    <a:gd name="T49" fmla="*/ 0 h 408"/>
                    <a:gd name="T50" fmla="*/ 1832 w 1832"/>
                    <a:gd name="T51" fmla="*/ 408 h 408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1832" h="408">
                      <a:moveTo>
                        <a:pt x="1832" y="32"/>
                      </a:moveTo>
                      <a:lnTo>
                        <a:pt x="1830" y="66"/>
                      </a:lnTo>
                      <a:lnTo>
                        <a:pt x="1814" y="128"/>
                      </a:lnTo>
                      <a:lnTo>
                        <a:pt x="1788" y="188"/>
                      </a:lnTo>
                      <a:lnTo>
                        <a:pt x="1754" y="240"/>
                      </a:lnTo>
                      <a:lnTo>
                        <a:pt x="1712" y="288"/>
                      </a:lnTo>
                      <a:lnTo>
                        <a:pt x="1664" y="330"/>
                      </a:lnTo>
                      <a:lnTo>
                        <a:pt x="1610" y="362"/>
                      </a:lnTo>
                      <a:lnTo>
                        <a:pt x="1550" y="388"/>
                      </a:lnTo>
                      <a:lnTo>
                        <a:pt x="1486" y="402"/>
                      </a:lnTo>
                      <a:lnTo>
                        <a:pt x="1418" y="408"/>
                      </a:lnTo>
                      <a:lnTo>
                        <a:pt x="0" y="408"/>
                      </a:lnTo>
                      <a:lnTo>
                        <a:pt x="0" y="0"/>
                      </a:lnTo>
                      <a:lnTo>
                        <a:pt x="1832" y="0"/>
                      </a:lnTo>
                      <a:lnTo>
                        <a:pt x="1832" y="32"/>
                      </a:lnTo>
                      <a:close/>
                    </a:path>
                  </a:pathLst>
                </a:custGeom>
                <a:solidFill>
                  <a:srgbClr val="60878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6204" name="Freeform 9"/>
                <p:cNvSpPr>
                  <a:spLocks/>
                </p:cNvSpPr>
                <p:nvPr/>
              </p:nvSpPr>
              <p:spPr bwMode="gray">
                <a:xfrm>
                  <a:off x="3810" y="3058"/>
                  <a:ext cx="288" cy="334"/>
                </a:xfrm>
                <a:custGeom>
                  <a:avLst/>
                  <a:gdLst>
                    <a:gd name="T0" fmla="*/ 288 w 288"/>
                    <a:gd name="T1" fmla="*/ 0 h 334"/>
                    <a:gd name="T2" fmla="*/ 284 w 288"/>
                    <a:gd name="T3" fmla="*/ 52 h 334"/>
                    <a:gd name="T4" fmla="*/ 272 w 288"/>
                    <a:gd name="T5" fmla="*/ 98 h 334"/>
                    <a:gd name="T6" fmla="*/ 254 w 288"/>
                    <a:gd name="T7" fmla="*/ 140 h 334"/>
                    <a:gd name="T8" fmla="*/ 230 w 288"/>
                    <a:gd name="T9" fmla="*/ 176 h 334"/>
                    <a:gd name="T10" fmla="*/ 204 w 288"/>
                    <a:gd name="T11" fmla="*/ 208 h 334"/>
                    <a:gd name="T12" fmla="*/ 174 w 288"/>
                    <a:gd name="T13" fmla="*/ 238 h 334"/>
                    <a:gd name="T14" fmla="*/ 144 w 288"/>
                    <a:gd name="T15" fmla="*/ 262 h 334"/>
                    <a:gd name="T16" fmla="*/ 112 w 288"/>
                    <a:gd name="T17" fmla="*/ 282 h 334"/>
                    <a:gd name="T18" fmla="*/ 84 w 288"/>
                    <a:gd name="T19" fmla="*/ 298 h 334"/>
                    <a:gd name="T20" fmla="*/ 56 w 288"/>
                    <a:gd name="T21" fmla="*/ 312 h 334"/>
                    <a:gd name="T22" fmla="*/ 34 w 288"/>
                    <a:gd name="T23" fmla="*/ 322 h 334"/>
                    <a:gd name="T24" fmla="*/ 16 w 288"/>
                    <a:gd name="T25" fmla="*/ 328 h 334"/>
                    <a:gd name="T26" fmla="*/ 4 w 288"/>
                    <a:gd name="T27" fmla="*/ 332 h 334"/>
                    <a:gd name="T28" fmla="*/ 0 w 288"/>
                    <a:gd name="T29" fmla="*/ 334 h 334"/>
                    <a:gd name="T30" fmla="*/ 4 w 288"/>
                    <a:gd name="T31" fmla="*/ 332 h 334"/>
                    <a:gd name="T32" fmla="*/ 16 w 288"/>
                    <a:gd name="T33" fmla="*/ 326 h 334"/>
                    <a:gd name="T34" fmla="*/ 34 w 288"/>
                    <a:gd name="T35" fmla="*/ 318 h 334"/>
                    <a:gd name="T36" fmla="*/ 56 w 288"/>
                    <a:gd name="T37" fmla="*/ 304 h 334"/>
                    <a:gd name="T38" fmla="*/ 84 w 288"/>
                    <a:gd name="T39" fmla="*/ 288 h 334"/>
                    <a:gd name="T40" fmla="*/ 112 w 288"/>
                    <a:gd name="T41" fmla="*/ 266 h 334"/>
                    <a:gd name="T42" fmla="*/ 142 w 288"/>
                    <a:gd name="T43" fmla="*/ 242 h 334"/>
                    <a:gd name="T44" fmla="*/ 170 w 288"/>
                    <a:gd name="T45" fmla="*/ 212 h 334"/>
                    <a:gd name="T46" fmla="*/ 196 w 288"/>
                    <a:gd name="T47" fmla="*/ 180 h 334"/>
                    <a:gd name="T48" fmla="*/ 220 w 288"/>
                    <a:gd name="T49" fmla="*/ 142 h 334"/>
                    <a:gd name="T50" fmla="*/ 238 w 288"/>
                    <a:gd name="T51" fmla="*/ 100 h 334"/>
                    <a:gd name="T52" fmla="*/ 250 w 288"/>
                    <a:gd name="T53" fmla="*/ 54 h 334"/>
                    <a:gd name="T54" fmla="*/ 254 w 288"/>
                    <a:gd name="T55" fmla="*/ 2 h 334"/>
                    <a:gd name="T56" fmla="*/ 288 w 288"/>
                    <a:gd name="T57" fmla="*/ 0 h 334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288"/>
                    <a:gd name="T88" fmla="*/ 0 h 334"/>
                    <a:gd name="T89" fmla="*/ 288 w 288"/>
                    <a:gd name="T90" fmla="*/ 334 h 334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288" h="334">
                      <a:moveTo>
                        <a:pt x="288" y="0"/>
                      </a:moveTo>
                      <a:lnTo>
                        <a:pt x="284" y="52"/>
                      </a:lnTo>
                      <a:lnTo>
                        <a:pt x="272" y="98"/>
                      </a:lnTo>
                      <a:lnTo>
                        <a:pt x="254" y="140"/>
                      </a:lnTo>
                      <a:lnTo>
                        <a:pt x="230" y="176"/>
                      </a:lnTo>
                      <a:lnTo>
                        <a:pt x="204" y="208"/>
                      </a:lnTo>
                      <a:lnTo>
                        <a:pt x="174" y="238"/>
                      </a:lnTo>
                      <a:lnTo>
                        <a:pt x="144" y="262"/>
                      </a:lnTo>
                      <a:lnTo>
                        <a:pt x="112" y="282"/>
                      </a:lnTo>
                      <a:lnTo>
                        <a:pt x="84" y="298"/>
                      </a:lnTo>
                      <a:lnTo>
                        <a:pt x="56" y="312"/>
                      </a:lnTo>
                      <a:lnTo>
                        <a:pt x="34" y="322"/>
                      </a:lnTo>
                      <a:lnTo>
                        <a:pt x="16" y="328"/>
                      </a:lnTo>
                      <a:lnTo>
                        <a:pt x="4" y="332"/>
                      </a:lnTo>
                      <a:lnTo>
                        <a:pt x="0" y="334"/>
                      </a:lnTo>
                      <a:lnTo>
                        <a:pt x="4" y="332"/>
                      </a:lnTo>
                      <a:lnTo>
                        <a:pt x="16" y="326"/>
                      </a:lnTo>
                      <a:lnTo>
                        <a:pt x="34" y="318"/>
                      </a:lnTo>
                      <a:lnTo>
                        <a:pt x="56" y="304"/>
                      </a:lnTo>
                      <a:lnTo>
                        <a:pt x="84" y="288"/>
                      </a:lnTo>
                      <a:lnTo>
                        <a:pt x="112" y="266"/>
                      </a:lnTo>
                      <a:lnTo>
                        <a:pt x="142" y="242"/>
                      </a:lnTo>
                      <a:lnTo>
                        <a:pt x="170" y="212"/>
                      </a:lnTo>
                      <a:lnTo>
                        <a:pt x="196" y="180"/>
                      </a:lnTo>
                      <a:lnTo>
                        <a:pt x="220" y="142"/>
                      </a:lnTo>
                      <a:lnTo>
                        <a:pt x="238" y="100"/>
                      </a:lnTo>
                      <a:lnTo>
                        <a:pt x="250" y="54"/>
                      </a:lnTo>
                      <a:lnTo>
                        <a:pt x="254" y="2"/>
                      </a:lnTo>
                      <a:lnTo>
                        <a:pt x="288" y="0"/>
                      </a:lnTo>
                      <a:close/>
                    </a:path>
                  </a:pathLst>
                </a:custGeom>
                <a:solidFill>
                  <a:srgbClr val="FFFFFF">
                    <a:alpha val="49019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6200" name="Group 10"/>
              <p:cNvGrpSpPr>
                <a:grpSpLocks/>
              </p:cNvGrpSpPr>
              <p:nvPr/>
            </p:nvGrpSpPr>
            <p:grpSpPr bwMode="auto">
              <a:xfrm flipV="1">
                <a:off x="2290" y="2725"/>
                <a:ext cx="1406" cy="313"/>
                <a:chOff x="2290" y="3030"/>
                <a:chExt cx="1832" cy="408"/>
              </a:xfrm>
            </p:grpSpPr>
            <p:sp>
              <p:nvSpPr>
                <p:cNvPr id="6201" name="Freeform 11"/>
                <p:cNvSpPr>
                  <a:spLocks/>
                </p:cNvSpPr>
                <p:nvPr/>
              </p:nvSpPr>
              <p:spPr bwMode="gray">
                <a:xfrm>
                  <a:off x="2290" y="3030"/>
                  <a:ext cx="1832" cy="408"/>
                </a:xfrm>
                <a:custGeom>
                  <a:avLst/>
                  <a:gdLst>
                    <a:gd name="T0" fmla="*/ 1832 w 1832"/>
                    <a:gd name="T1" fmla="*/ 32 h 408"/>
                    <a:gd name="T2" fmla="*/ 1830 w 1832"/>
                    <a:gd name="T3" fmla="*/ 66 h 408"/>
                    <a:gd name="T4" fmla="*/ 1814 w 1832"/>
                    <a:gd name="T5" fmla="*/ 128 h 408"/>
                    <a:gd name="T6" fmla="*/ 1788 w 1832"/>
                    <a:gd name="T7" fmla="*/ 188 h 408"/>
                    <a:gd name="T8" fmla="*/ 1754 w 1832"/>
                    <a:gd name="T9" fmla="*/ 240 h 408"/>
                    <a:gd name="T10" fmla="*/ 1712 w 1832"/>
                    <a:gd name="T11" fmla="*/ 288 h 408"/>
                    <a:gd name="T12" fmla="*/ 1664 w 1832"/>
                    <a:gd name="T13" fmla="*/ 330 h 408"/>
                    <a:gd name="T14" fmla="*/ 1610 w 1832"/>
                    <a:gd name="T15" fmla="*/ 362 h 408"/>
                    <a:gd name="T16" fmla="*/ 1550 w 1832"/>
                    <a:gd name="T17" fmla="*/ 388 h 408"/>
                    <a:gd name="T18" fmla="*/ 1486 w 1832"/>
                    <a:gd name="T19" fmla="*/ 402 h 408"/>
                    <a:gd name="T20" fmla="*/ 1418 w 1832"/>
                    <a:gd name="T21" fmla="*/ 408 h 408"/>
                    <a:gd name="T22" fmla="*/ 0 w 1832"/>
                    <a:gd name="T23" fmla="*/ 408 h 408"/>
                    <a:gd name="T24" fmla="*/ 0 w 1832"/>
                    <a:gd name="T25" fmla="*/ 0 h 408"/>
                    <a:gd name="T26" fmla="*/ 1832 w 1832"/>
                    <a:gd name="T27" fmla="*/ 0 h 408"/>
                    <a:gd name="T28" fmla="*/ 1832 w 1832"/>
                    <a:gd name="T29" fmla="*/ 32 h 408"/>
                    <a:gd name="T30" fmla="*/ 1832 w 1832"/>
                    <a:gd name="T31" fmla="*/ 32 h 408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1832"/>
                    <a:gd name="T49" fmla="*/ 0 h 408"/>
                    <a:gd name="T50" fmla="*/ 1832 w 1832"/>
                    <a:gd name="T51" fmla="*/ 408 h 408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1832" h="408">
                      <a:moveTo>
                        <a:pt x="1832" y="32"/>
                      </a:moveTo>
                      <a:lnTo>
                        <a:pt x="1830" y="66"/>
                      </a:lnTo>
                      <a:lnTo>
                        <a:pt x="1814" y="128"/>
                      </a:lnTo>
                      <a:lnTo>
                        <a:pt x="1788" y="188"/>
                      </a:lnTo>
                      <a:lnTo>
                        <a:pt x="1754" y="240"/>
                      </a:lnTo>
                      <a:lnTo>
                        <a:pt x="1712" y="288"/>
                      </a:lnTo>
                      <a:lnTo>
                        <a:pt x="1664" y="330"/>
                      </a:lnTo>
                      <a:lnTo>
                        <a:pt x="1610" y="362"/>
                      </a:lnTo>
                      <a:lnTo>
                        <a:pt x="1550" y="388"/>
                      </a:lnTo>
                      <a:lnTo>
                        <a:pt x="1486" y="402"/>
                      </a:lnTo>
                      <a:lnTo>
                        <a:pt x="1418" y="408"/>
                      </a:lnTo>
                      <a:lnTo>
                        <a:pt x="0" y="408"/>
                      </a:lnTo>
                      <a:lnTo>
                        <a:pt x="0" y="0"/>
                      </a:lnTo>
                      <a:lnTo>
                        <a:pt x="1832" y="0"/>
                      </a:lnTo>
                      <a:lnTo>
                        <a:pt x="1832" y="32"/>
                      </a:lnTo>
                      <a:close/>
                    </a:path>
                  </a:pathLst>
                </a:custGeom>
                <a:solidFill>
                  <a:srgbClr val="98B5B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6202" name="Freeform 12"/>
                <p:cNvSpPr>
                  <a:spLocks/>
                </p:cNvSpPr>
                <p:nvPr/>
              </p:nvSpPr>
              <p:spPr bwMode="gray">
                <a:xfrm>
                  <a:off x="3810" y="3058"/>
                  <a:ext cx="288" cy="334"/>
                </a:xfrm>
                <a:custGeom>
                  <a:avLst/>
                  <a:gdLst>
                    <a:gd name="T0" fmla="*/ 288 w 288"/>
                    <a:gd name="T1" fmla="*/ 0 h 334"/>
                    <a:gd name="T2" fmla="*/ 284 w 288"/>
                    <a:gd name="T3" fmla="*/ 52 h 334"/>
                    <a:gd name="T4" fmla="*/ 272 w 288"/>
                    <a:gd name="T5" fmla="*/ 98 h 334"/>
                    <a:gd name="T6" fmla="*/ 254 w 288"/>
                    <a:gd name="T7" fmla="*/ 140 h 334"/>
                    <a:gd name="T8" fmla="*/ 230 w 288"/>
                    <a:gd name="T9" fmla="*/ 176 h 334"/>
                    <a:gd name="T10" fmla="*/ 204 w 288"/>
                    <a:gd name="T11" fmla="*/ 208 h 334"/>
                    <a:gd name="T12" fmla="*/ 174 w 288"/>
                    <a:gd name="T13" fmla="*/ 238 h 334"/>
                    <a:gd name="T14" fmla="*/ 144 w 288"/>
                    <a:gd name="T15" fmla="*/ 262 h 334"/>
                    <a:gd name="T16" fmla="*/ 112 w 288"/>
                    <a:gd name="T17" fmla="*/ 282 h 334"/>
                    <a:gd name="T18" fmla="*/ 84 w 288"/>
                    <a:gd name="T19" fmla="*/ 298 h 334"/>
                    <a:gd name="T20" fmla="*/ 56 w 288"/>
                    <a:gd name="T21" fmla="*/ 312 h 334"/>
                    <a:gd name="T22" fmla="*/ 34 w 288"/>
                    <a:gd name="T23" fmla="*/ 322 h 334"/>
                    <a:gd name="T24" fmla="*/ 16 w 288"/>
                    <a:gd name="T25" fmla="*/ 328 h 334"/>
                    <a:gd name="T26" fmla="*/ 4 w 288"/>
                    <a:gd name="T27" fmla="*/ 332 h 334"/>
                    <a:gd name="T28" fmla="*/ 0 w 288"/>
                    <a:gd name="T29" fmla="*/ 334 h 334"/>
                    <a:gd name="T30" fmla="*/ 4 w 288"/>
                    <a:gd name="T31" fmla="*/ 332 h 334"/>
                    <a:gd name="T32" fmla="*/ 16 w 288"/>
                    <a:gd name="T33" fmla="*/ 326 h 334"/>
                    <a:gd name="T34" fmla="*/ 34 w 288"/>
                    <a:gd name="T35" fmla="*/ 318 h 334"/>
                    <a:gd name="T36" fmla="*/ 56 w 288"/>
                    <a:gd name="T37" fmla="*/ 304 h 334"/>
                    <a:gd name="T38" fmla="*/ 84 w 288"/>
                    <a:gd name="T39" fmla="*/ 288 h 334"/>
                    <a:gd name="T40" fmla="*/ 112 w 288"/>
                    <a:gd name="T41" fmla="*/ 266 h 334"/>
                    <a:gd name="T42" fmla="*/ 142 w 288"/>
                    <a:gd name="T43" fmla="*/ 242 h 334"/>
                    <a:gd name="T44" fmla="*/ 170 w 288"/>
                    <a:gd name="T45" fmla="*/ 212 h 334"/>
                    <a:gd name="T46" fmla="*/ 196 w 288"/>
                    <a:gd name="T47" fmla="*/ 180 h 334"/>
                    <a:gd name="T48" fmla="*/ 220 w 288"/>
                    <a:gd name="T49" fmla="*/ 142 h 334"/>
                    <a:gd name="T50" fmla="*/ 238 w 288"/>
                    <a:gd name="T51" fmla="*/ 100 h 334"/>
                    <a:gd name="T52" fmla="*/ 250 w 288"/>
                    <a:gd name="T53" fmla="*/ 54 h 334"/>
                    <a:gd name="T54" fmla="*/ 254 w 288"/>
                    <a:gd name="T55" fmla="*/ 2 h 334"/>
                    <a:gd name="T56" fmla="*/ 288 w 288"/>
                    <a:gd name="T57" fmla="*/ 0 h 334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288"/>
                    <a:gd name="T88" fmla="*/ 0 h 334"/>
                    <a:gd name="T89" fmla="*/ 288 w 288"/>
                    <a:gd name="T90" fmla="*/ 334 h 334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288" h="334">
                      <a:moveTo>
                        <a:pt x="288" y="0"/>
                      </a:moveTo>
                      <a:lnTo>
                        <a:pt x="284" y="52"/>
                      </a:lnTo>
                      <a:lnTo>
                        <a:pt x="272" y="98"/>
                      </a:lnTo>
                      <a:lnTo>
                        <a:pt x="254" y="140"/>
                      </a:lnTo>
                      <a:lnTo>
                        <a:pt x="230" y="176"/>
                      </a:lnTo>
                      <a:lnTo>
                        <a:pt x="204" y="208"/>
                      </a:lnTo>
                      <a:lnTo>
                        <a:pt x="174" y="238"/>
                      </a:lnTo>
                      <a:lnTo>
                        <a:pt x="144" y="262"/>
                      </a:lnTo>
                      <a:lnTo>
                        <a:pt x="112" y="282"/>
                      </a:lnTo>
                      <a:lnTo>
                        <a:pt x="84" y="298"/>
                      </a:lnTo>
                      <a:lnTo>
                        <a:pt x="56" y="312"/>
                      </a:lnTo>
                      <a:lnTo>
                        <a:pt x="34" y="322"/>
                      </a:lnTo>
                      <a:lnTo>
                        <a:pt x="16" y="328"/>
                      </a:lnTo>
                      <a:lnTo>
                        <a:pt x="4" y="332"/>
                      </a:lnTo>
                      <a:lnTo>
                        <a:pt x="0" y="334"/>
                      </a:lnTo>
                      <a:lnTo>
                        <a:pt x="4" y="332"/>
                      </a:lnTo>
                      <a:lnTo>
                        <a:pt x="16" y="326"/>
                      </a:lnTo>
                      <a:lnTo>
                        <a:pt x="34" y="318"/>
                      </a:lnTo>
                      <a:lnTo>
                        <a:pt x="56" y="304"/>
                      </a:lnTo>
                      <a:lnTo>
                        <a:pt x="84" y="288"/>
                      </a:lnTo>
                      <a:lnTo>
                        <a:pt x="112" y="266"/>
                      </a:lnTo>
                      <a:lnTo>
                        <a:pt x="142" y="242"/>
                      </a:lnTo>
                      <a:lnTo>
                        <a:pt x="170" y="212"/>
                      </a:lnTo>
                      <a:lnTo>
                        <a:pt x="196" y="180"/>
                      </a:lnTo>
                      <a:lnTo>
                        <a:pt x="220" y="142"/>
                      </a:lnTo>
                      <a:lnTo>
                        <a:pt x="238" y="100"/>
                      </a:lnTo>
                      <a:lnTo>
                        <a:pt x="250" y="54"/>
                      </a:lnTo>
                      <a:lnTo>
                        <a:pt x="254" y="2"/>
                      </a:lnTo>
                      <a:lnTo>
                        <a:pt x="288" y="0"/>
                      </a:lnTo>
                      <a:close/>
                    </a:path>
                  </a:pathLst>
                </a:custGeom>
                <a:solidFill>
                  <a:srgbClr val="FFFFFF">
                    <a:alpha val="49019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>
                    <a:ea typeface="宋体" panose="02010600030101010101" pitchFamily="2" charset="-122"/>
                  </a:endParaRPr>
                </a:p>
              </p:txBody>
            </p:sp>
          </p:grpSp>
        </p:grpSp>
        <p:grpSp>
          <p:nvGrpSpPr>
            <p:cNvPr id="6168" name="Group 13"/>
            <p:cNvGrpSpPr>
              <a:grpSpLocks/>
            </p:cNvGrpSpPr>
            <p:nvPr/>
          </p:nvGrpSpPr>
          <p:grpSpPr bwMode="auto">
            <a:xfrm>
              <a:off x="5287877" y="2438400"/>
              <a:ext cx="1390558" cy="1406292"/>
              <a:chOff x="2789" y="1625"/>
              <a:chExt cx="907" cy="907"/>
            </a:xfrm>
          </p:grpSpPr>
          <p:sp>
            <p:nvSpPr>
              <p:cNvPr id="6190" name="Oval 14"/>
              <p:cNvSpPr>
                <a:spLocks noChangeArrowheads="1"/>
              </p:cNvSpPr>
              <p:nvPr/>
            </p:nvSpPr>
            <p:spPr bwMode="gray">
              <a:xfrm>
                <a:off x="2789" y="1625"/>
                <a:ext cx="907" cy="907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rgbClr val="83A6A7"/>
                  </a:gs>
                  <a:gs pos="100000">
                    <a:srgbClr val="FFFFF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zh-CN" altLang="en-US">
                  <a:ea typeface="宋体" panose="02010600030101010101" pitchFamily="2" charset="-122"/>
                </a:endParaRPr>
              </a:p>
            </p:txBody>
          </p:sp>
          <p:sp>
            <p:nvSpPr>
              <p:cNvPr id="6191" name="Oval 15"/>
              <p:cNvSpPr>
                <a:spLocks noChangeArrowheads="1"/>
              </p:cNvSpPr>
              <p:nvPr/>
            </p:nvSpPr>
            <p:spPr bwMode="gray">
              <a:xfrm>
                <a:off x="2789" y="1625"/>
                <a:ext cx="907" cy="907"/>
              </a:xfrm>
              <a:prstGeom prst="ellipse">
                <a:avLst/>
              </a:prstGeom>
              <a:gradFill rotWithShape="1">
                <a:gsLst>
                  <a:gs pos="0">
                    <a:srgbClr val="83A6A7">
                      <a:alpha val="32001"/>
                    </a:srgbClr>
                  </a:gs>
                  <a:gs pos="100000">
                    <a:srgbClr val="000000">
                      <a:alpha val="89998"/>
                    </a:srgb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zh-CN" altLang="en-US">
                  <a:ea typeface="宋体" panose="02010600030101010101" pitchFamily="2" charset="-122"/>
                </a:endParaRPr>
              </a:p>
            </p:txBody>
          </p:sp>
          <p:sp>
            <p:nvSpPr>
              <p:cNvPr id="6192" name="Oval 16"/>
              <p:cNvSpPr>
                <a:spLocks noChangeArrowheads="1"/>
              </p:cNvSpPr>
              <p:nvPr/>
            </p:nvSpPr>
            <p:spPr bwMode="gray">
              <a:xfrm>
                <a:off x="2849" y="1684"/>
                <a:ext cx="787" cy="788"/>
              </a:xfrm>
              <a:prstGeom prst="ellipse">
                <a:avLst/>
              </a:prstGeom>
              <a:gradFill rotWithShape="1">
                <a:gsLst>
                  <a:gs pos="0">
                    <a:srgbClr val="475A5A"/>
                  </a:gs>
                  <a:gs pos="50000">
                    <a:srgbClr val="83A6A7"/>
                  </a:gs>
                  <a:gs pos="100000">
                    <a:srgbClr val="475A5A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zh-CN" altLang="en-US">
                  <a:ea typeface="宋体" panose="02010600030101010101" pitchFamily="2" charset="-122"/>
                </a:endParaRPr>
              </a:p>
            </p:txBody>
          </p:sp>
          <p:sp>
            <p:nvSpPr>
              <p:cNvPr id="6193" name="Oval 17"/>
              <p:cNvSpPr>
                <a:spLocks noChangeArrowheads="1"/>
              </p:cNvSpPr>
              <p:nvPr/>
            </p:nvSpPr>
            <p:spPr bwMode="gray">
              <a:xfrm>
                <a:off x="2849" y="1686"/>
                <a:ext cx="787" cy="788"/>
              </a:xfrm>
              <a:prstGeom prst="ellipse">
                <a:avLst/>
              </a:prstGeom>
              <a:gradFill rotWithShape="1">
                <a:gsLst>
                  <a:gs pos="0">
                    <a:srgbClr val="53696A"/>
                  </a:gs>
                  <a:gs pos="100000">
                    <a:srgbClr val="83A6A7">
                      <a:alpha val="0"/>
                    </a:srgb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zh-CN" altLang="en-US">
                  <a:ea typeface="宋体" panose="02010600030101010101" pitchFamily="2" charset="-122"/>
                </a:endParaRPr>
              </a:p>
            </p:txBody>
          </p:sp>
          <p:sp>
            <p:nvSpPr>
              <p:cNvPr id="6194" name="Oval 18"/>
              <p:cNvSpPr>
                <a:spLocks noChangeArrowheads="1"/>
              </p:cNvSpPr>
              <p:nvPr/>
            </p:nvSpPr>
            <p:spPr bwMode="gray">
              <a:xfrm>
                <a:off x="2888" y="1724"/>
                <a:ext cx="709" cy="709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zh-CN" altLang="en-US">
                  <a:ea typeface="宋体" panose="02010600030101010101" pitchFamily="2" charset="-122"/>
                </a:endParaRPr>
              </a:p>
            </p:txBody>
          </p:sp>
          <p:grpSp>
            <p:nvGrpSpPr>
              <p:cNvPr id="6195" name="Group 19"/>
              <p:cNvGrpSpPr>
                <a:grpSpLocks/>
              </p:cNvGrpSpPr>
              <p:nvPr/>
            </p:nvGrpSpPr>
            <p:grpSpPr bwMode="auto">
              <a:xfrm>
                <a:off x="2899" y="1735"/>
                <a:ext cx="687" cy="688"/>
                <a:chOff x="4166" y="1706"/>
                <a:chExt cx="1252" cy="1252"/>
              </a:xfrm>
            </p:grpSpPr>
            <p:sp>
              <p:nvSpPr>
                <p:cNvPr id="6196" name="Oval 20"/>
                <p:cNvSpPr>
                  <a:spLocks noChangeArrowheads="1"/>
                </p:cNvSpPr>
                <p:nvPr/>
              </p:nvSpPr>
              <p:spPr bwMode="gray">
                <a:xfrm>
                  <a:off x="4166" y="1706"/>
                  <a:ext cx="1252" cy="125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636869"/>
                    </a:gs>
                    <a:gs pos="100000">
                      <a:srgbClr val="D6E1E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6197" name="Oval 21"/>
                <p:cNvSpPr>
                  <a:spLocks noChangeArrowheads="1"/>
                </p:cNvSpPr>
                <p:nvPr/>
              </p:nvSpPr>
              <p:spPr bwMode="gray">
                <a:xfrm>
                  <a:off x="4182" y="1713"/>
                  <a:ext cx="1222" cy="122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F1F5F5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6198" name="Oval 22"/>
                <p:cNvSpPr>
                  <a:spLocks noChangeArrowheads="1"/>
                </p:cNvSpPr>
                <p:nvPr/>
              </p:nvSpPr>
              <p:spPr bwMode="gray">
                <a:xfrm>
                  <a:off x="4195" y="1725"/>
                  <a:ext cx="1162" cy="114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AAB2B3"/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>
                    <a:ea typeface="宋体" panose="02010600030101010101" pitchFamily="2" charset="-122"/>
                  </a:endParaRPr>
                </a:p>
              </p:txBody>
            </p:sp>
          </p:grpSp>
        </p:grpSp>
        <p:sp>
          <p:nvSpPr>
            <p:cNvPr id="6169" name="Text Box 81"/>
            <p:cNvSpPr txBox="1">
              <a:spLocks noChangeArrowheads="1"/>
            </p:cNvSpPr>
            <p:nvPr/>
          </p:nvSpPr>
          <p:spPr bwMode="gray">
            <a:xfrm rot="3925970">
              <a:off x="5396021" y="4484334"/>
              <a:ext cx="191590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zh-CN" sz="2000" b="1">
                  <a:solidFill>
                    <a:srgbClr val="C00000"/>
                  </a:solidFill>
                  <a:ea typeface="宋体" panose="02010600030101010101" pitchFamily="2" charset="-122"/>
                </a:rPr>
                <a:t>Cadal</a:t>
              </a:r>
              <a:r>
                <a:rPr lang="zh-CN" altLang="en-US" sz="2000" b="1">
                  <a:solidFill>
                    <a:srgbClr val="C00000"/>
                  </a:solidFill>
                  <a:ea typeface="宋体" panose="02010600030101010101" pitchFamily="2" charset="-122"/>
                </a:rPr>
                <a:t>管理中心</a:t>
              </a:r>
              <a:endParaRPr lang="en-US" altLang="zh-CN" sz="2000" b="1">
                <a:solidFill>
                  <a:srgbClr val="C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6170" name="Text Box 82"/>
            <p:cNvSpPr txBox="1">
              <a:spLocks noChangeArrowheads="1"/>
            </p:cNvSpPr>
            <p:nvPr/>
          </p:nvSpPr>
          <p:spPr bwMode="gray">
            <a:xfrm rot="3925970">
              <a:off x="6053508" y="4217718"/>
              <a:ext cx="126162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zh-CN" altLang="en-US" sz="1400" b="1">
                  <a:solidFill>
                    <a:srgbClr val="C00000"/>
                  </a:solidFill>
                  <a:ea typeface="宋体" panose="02010600030101010101" pitchFamily="2" charset="-122"/>
                </a:rPr>
                <a:t>获取质检结果</a:t>
              </a:r>
              <a:endParaRPr lang="en-US" altLang="zh-CN" sz="1400" b="1">
                <a:solidFill>
                  <a:srgbClr val="C00000"/>
                </a:solidFill>
                <a:ea typeface="宋体" panose="02010600030101010101" pitchFamily="2" charset="-122"/>
              </a:endParaRPr>
            </a:p>
          </p:txBody>
        </p:sp>
        <p:grpSp>
          <p:nvGrpSpPr>
            <p:cNvPr id="6171" name="Group 6"/>
            <p:cNvGrpSpPr>
              <a:grpSpLocks/>
            </p:cNvGrpSpPr>
            <p:nvPr/>
          </p:nvGrpSpPr>
          <p:grpSpPr bwMode="auto">
            <a:xfrm rot="3877067">
              <a:off x="6972145" y="4177170"/>
              <a:ext cx="2445119" cy="941348"/>
              <a:chOff x="2290" y="2725"/>
              <a:chExt cx="1832" cy="713"/>
            </a:xfrm>
          </p:grpSpPr>
          <p:grpSp>
            <p:nvGrpSpPr>
              <p:cNvPr id="6184" name="Group 7"/>
              <p:cNvGrpSpPr>
                <a:grpSpLocks/>
              </p:cNvGrpSpPr>
              <p:nvPr/>
            </p:nvGrpSpPr>
            <p:grpSpPr bwMode="auto">
              <a:xfrm>
                <a:off x="2290" y="3030"/>
                <a:ext cx="1832" cy="408"/>
                <a:chOff x="2290" y="3030"/>
                <a:chExt cx="1832" cy="408"/>
              </a:xfrm>
            </p:grpSpPr>
            <p:sp>
              <p:nvSpPr>
                <p:cNvPr id="6188" name="Freeform 8"/>
                <p:cNvSpPr>
                  <a:spLocks/>
                </p:cNvSpPr>
                <p:nvPr/>
              </p:nvSpPr>
              <p:spPr bwMode="gray">
                <a:xfrm>
                  <a:off x="2290" y="3030"/>
                  <a:ext cx="1832" cy="408"/>
                </a:xfrm>
                <a:custGeom>
                  <a:avLst/>
                  <a:gdLst>
                    <a:gd name="T0" fmla="*/ 1832 w 1832"/>
                    <a:gd name="T1" fmla="*/ 32 h 408"/>
                    <a:gd name="T2" fmla="*/ 1830 w 1832"/>
                    <a:gd name="T3" fmla="*/ 66 h 408"/>
                    <a:gd name="T4" fmla="*/ 1814 w 1832"/>
                    <a:gd name="T5" fmla="*/ 128 h 408"/>
                    <a:gd name="T6" fmla="*/ 1788 w 1832"/>
                    <a:gd name="T7" fmla="*/ 188 h 408"/>
                    <a:gd name="T8" fmla="*/ 1754 w 1832"/>
                    <a:gd name="T9" fmla="*/ 240 h 408"/>
                    <a:gd name="T10" fmla="*/ 1712 w 1832"/>
                    <a:gd name="T11" fmla="*/ 288 h 408"/>
                    <a:gd name="T12" fmla="*/ 1664 w 1832"/>
                    <a:gd name="T13" fmla="*/ 330 h 408"/>
                    <a:gd name="T14" fmla="*/ 1610 w 1832"/>
                    <a:gd name="T15" fmla="*/ 362 h 408"/>
                    <a:gd name="T16" fmla="*/ 1550 w 1832"/>
                    <a:gd name="T17" fmla="*/ 388 h 408"/>
                    <a:gd name="T18" fmla="*/ 1486 w 1832"/>
                    <a:gd name="T19" fmla="*/ 402 h 408"/>
                    <a:gd name="T20" fmla="*/ 1418 w 1832"/>
                    <a:gd name="T21" fmla="*/ 408 h 408"/>
                    <a:gd name="T22" fmla="*/ 0 w 1832"/>
                    <a:gd name="T23" fmla="*/ 408 h 408"/>
                    <a:gd name="T24" fmla="*/ 0 w 1832"/>
                    <a:gd name="T25" fmla="*/ 0 h 408"/>
                    <a:gd name="T26" fmla="*/ 1832 w 1832"/>
                    <a:gd name="T27" fmla="*/ 0 h 408"/>
                    <a:gd name="T28" fmla="*/ 1832 w 1832"/>
                    <a:gd name="T29" fmla="*/ 32 h 408"/>
                    <a:gd name="T30" fmla="*/ 1832 w 1832"/>
                    <a:gd name="T31" fmla="*/ 32 h 408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1832"/>
                    <a:gd name="T49" fmla="*/ 0 h 408"/>
                    <a:gd name="T50" fmla="*/ 1832 w 1832"/>
                    <a:gd name="T51" fmla="*/ 408 h 408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1832" h="408">
                      <a:moveTo>
                        <a:pt x="1832" y="32"/>
                      </a:moveTo>
                      <a:lnTo>
                        <a:pt x="1830" y="66"/>
                      </a:lnTo>
                      <a:lnTo>
                        <a:pt x="1814" y="128"/>
                      </a:lnTo>
                      <a:lnTo>
                        <a:pt x="1788" y="188"/>
                      </a:lnTo>
                      <a:lnTo>
                        <a:pt x="1754" y="240"/>
                      </a:lnTo>
                      <a:lnTo>
                        <a:pt x="1712" y="288"/>
                      </a:lnTo>
                      <a:lnTo>
                        <a:pt x="1664" y="330"/>
                      </a:lnTo>
                      <a:lnTo>
                        <a:pt x="1610" y="362"/>
                      </a:lnTo>
                      <a:lnTo>
                        <a:pt x="1550" y="388"/>
                      </a:lnTo>
                      <a:lnTo>
                        <a:pt x="1486" y="402"/>
                      </a:lnTo>
                      <a:lnTo>
                        <a:pt x="1418" y="408"/>
                      </a:lnTo>
                      <a:lnTo>
                        <a:pt x="0" y="408"/>
                      </a:lnTo>
                      <a:lnTo>
                        <a:pt x="0" y="0"/>
                      </a:lnTo>
                      <a:lnTo>
                        <a:pt x="1832" y="0"/>
                      </a:lnTo>
                      <a:lnTo>
                        <a:pt x="1832" y="32"/>
                      </a:lnTo>
                      <a:close/>
                    </a:path>
                  </a:pathLst>
                </a:custGeom>
                <a:solidFill>
                  <a:srgbClr val="60878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6189" name="Freeform 9"/>
                <p:cNvSpPr>
                  <a:spLocks/>
                </p:cNvSpPr>
                <p:nvPr/>
              </p:nvSpPr>
              <p:spPr bwMode="gray">
                <a:xfrm>
                  <a:off x="3810" y="3058"/>
                  <a:ext cx="288" cy="334"/>
                </a:xfrm>
                <a:custGeom>
                  <a:avLst/>
                  <a:gdLst>
                    <a:gd name="T0" fmla="*/ 288 w 288"/>
                    <a:gd name="T1" fmla="*/ 0 h 334"/>
                    <a:gd name="T2" fmla="*/ 284 w 288"/>
                    <a:gd name="T3" fmla="*/ 52 h 334"/>
                    <a:gd name="T4" fmla="*/ 272 w 288"/>
                    <a:gd name="T5" fmla="*/ 98 h 334"/>
                    <a:gd name="T6" fmla="*/ 254 w 288"/>
                    <a:gd name="T7" fmla="*/ 140 h 334"/>
                    <a:gd name="T8" fmla="*/ 230 w 288"/>
                    <a:gd name="T9" fmla="*/ 176 h 334"/>
                    <a:gd name="T10" fmla="*/ 204 w 288"/>
                    <a:gd name="T11" fmla="*/ 208 h 334"/>
                    <a:gd name="T12" fmla="*/ 174 w 288"/>
                    <a:gd name="T13" fmla="*/ 238 h 334"/>
                    <a:gd name="T14" fmla="*/ 144 w 288"/>
                    <a:gd name="T15" fmla="*/ 262 h 334"/>
                    <a:gd name="T16" fmla="*/ 112 w 288"/>
                    <a:gd name="T17" fmla="*/ 282 h 334"/>
                    <a:gd name="T18" fmla="*/ 84 w 288"/>
                    <a:gd name="T19" fmla="*/ 298 h 334"/>
                    <a:gd name="T20" fmla="*/ 56 w 288"/>
                    <a:gd name="T21" fmla="*/ 312 h 334"/>
                    <a:gd name="T22" fmla="*/ 34 w 288"/>
                    <a:gd name="T23" fmla="*/ 322 h 334"/>
                    <a:gd name="T24" fmla="*/ 16 w 288"/>
                    <a:gd name="T25" fmla="*/ 328 h 334"/>
                    <a:gd name="T26" fmla="*/ 4 w 288"/>
                    <a:gd name="T27" fmla="*/ 332 h 334"/>
                    <a:gd name="T28" fmla="*/ 0 w 288"/>
                    <a:gd name="T29" fmla="*/ 334 h 334"/>
                    <a:gd name="T30" fmla="*/ 4 w 288"/>
                    <a:gd name="T31" fmla="*/ 332 h 334"/>
                    <a:gd name="T32" fmla="*/ 16 w 288"/>
                    <a:gd name="T33" fmla="*/ 326 h 334"/>
                    <a:gd name="T34" fmla="*/ 34 w 288"/>
                    <a:gd name="T35" fmla="*/ 318 h 334"/>
                    <a:gd name="T36" fmla="*/ 56 w 288"/>
                    <a:gd name="T37" fmla="*/ 304 h 334"/>
                    <a:gd name="T38" fmla="*/ 84 w 288"/>
                    <a:gd name="T39" fmla="*/ 288 h 334"/>
                    <a:gd name="T40" fmla="*/ 112 w 288"/>
                    <a:gd name="T41" fmla="*/ 266 h 334"/>
                    <a:gd name="T42" fmla="*/ 142 w 288"/>
                    <a:gd name="T43" fmla="*/ 242 h 334"/>
                    <a:gd name="T44" fmla="*/ 170 w 288"/>
                    <a:gd name="T45" fmla="*/ 212 h 334"/>
                    <a:gd name="T46" fmla="*/ 196 w 288"/>
                    <a:gd name="T47" fmla="*/ 180 h 334"/>
                    <a:gd name="T48" fmla="*/ 220 w 288"/>
                    <a:gd name="T49" fmla="*/ 142 h 334"/>
                    <a:gd name="T50" fmla="*/ 238 w 288"/>
                    <a:gd name="T51" fmla="*/ 100 h 334"/>
                    <a:gd name="T52" fmla="*/ 250 w 288"/>
                    <a:gd name="T53" fmla="*/ 54 h 334"/>
                    <a:gd name="T54" fmla="*/ 254 w 288"/>
                    <a:gd name="T55" fmla="*/ 2 h 334"/>
                    <a:gd name="T56" fmla="*/ 288 w 288"/>
                    <a:gd name="T57" fmla="*/ 0 h 334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288"/>
                    <a:gd name="T88" fmla="*/ 0 h 334"/>
                    <a:gd name="T89" fmla="*/ 288 w 288"/>
                    <a:gd name="T90" fmla="*/ 334 h 334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288" h="334">
                      <a:moveTo>
                        <a:pt x="288" y="0"/>
                      </a:moveTo>
                      <a:lnTo>
                        <a:pt x="284" y="52"/>
                      </a:lnTo>
                      <a:lnTo>
                        <a:pt x="272" y="98"/>
                      </a:lnTo>
                      <a:lnTo>
                        <a:pt x="254" y="140"/>
                      </a:lnTo>
                      <a:lnTo>
                        <a:pt x="230" y="176"/>
                      </a:lnTo>
                      <a:lnTo>
                        <a:pt x="204" y="208"/>
                      </a:lnTo>
                      <a:lnTo>
                        <a:pt x="174" y="238"/>
                      </a:lnTo>
                      <a:lnTo>
                        <a:pt x="144" y="262"/>
                      </a:lnTo>
                      <a:lnTo>
                        <a:pt x="112" y="282"/>
                      </a:lnTo>
                      <a:lnTo>
                        <a:pt x="84" y="298"/>
                      </a:lnTo>
                      <a:lnTo>
                        <a:pt x="56" y="312"/>
                      </a:lnTo>
                      <a:lnTo>
                        <a:pt x="34" y="322"/>
                      </a:lnTo>
                      <a:lnTo>
                        <a:pt x="16" y="328"/>
                      </a:lnTo>
                      <a:lnTo>
                        <a:pt x="4" y="332"/>
                      </a:lnTo>
                      <a:lnTo>
                        <a:pt x="0" y="334"/>
                      </a:lnTo>
                      <a:lnTo>
                        <a:pt x="4" y="332"/>
                      </a:lnTo>
                      <a:lnTo>
                        <a:pt x="16" y="326"/>
                      </a:lnTo>
                      <a:lnTo>
                        <a:pt x="34" y="318"/>
                      </a:lnTo>
                      <a:lnTo>
                        <a:pt x="56" y="304"/>
                      </a:lnTo>
                      <a:lnTo>
                        <a:pt x="84" y="288"/>
                      </a:lnTo>
                      <a:lnTo>
                        <a:pt x="112" y="266"/>
                      </a:lnTo>
                      <a:lnTo>
                        <a:pt x="142" y="242"/>
                      </a:lnTo>
                      <a:lnTo>
                        <a:pt x="170" y="212"/>
                      </a:lnTo>
                      <a:lnTo>
                        <a:pt x="196" y="180"/>
                      </a:lnTo>
                      <a:lnTo>
                        <a:pt x="220" y="142"/>
                      </a:lnTo>
                      <a:lnTo>
                        <a:pt x="238" y="100"/>
                      </a:lnTo>
                      <a:lnTo>
                        <a:pt x="250" y="54"/>
                      </a:lnTo>
                      <a:lnTo>
                        <a:pt x="254" y="2"/>
                      </a:lnTo>
                      <a:lnTo>
                        <a:pt x="288" y="0"/>
                      </a:lnTo>
                      <a:close/>
                    </a:path>
                  </a:pathLst>
                </a:custGeom>
                <a:solidFill>
                  <a:srgbClr val="FFFFFF">
                    <a:alpha val="49019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6185" name="Group 10"/>
              <p:cNvGrpSpPr>
                <a:grpSpLocks/>
              </p:cNvGrpSpPr>
              <p:nvPr/>
            </p:nvGrpSpPr>
            <p:grpSpPr bwMode="auto">
              <a:xfrm flipV="1">
                <a:off x="2290" y="2725"/>
                <a:ext cx="1406" cy="313"/>
                <a:chOff x="2290" y="3030"/>
                <a:chExt cx="1832" cy="408"/>
              </a:xfrm>
            </p:grpSpPr>
            <p:sp>
              <p:nvSpPr>
                <p:cNvPr id="6186" name="Freeform 11"/>
                <p:cNvSpPr>
                  <a:spLocks/>
                </p:cNvSpPr>
                <p:nvPr/>
              </p:nvSpPr>
              <p:spPr bwMode="gray">
                <a:xfrm>
                  <a:off x="2290" y="3030"/>
                  <a:ext cx="1832" cy="408"/>
                </a:xfrm>
                <a:custGeom>
                  <a:avLst/>
                  <a:gdLst>
                    <a:gd name="T0" fmla="*/ 1832 w 1832"/>
                    <a:gd name="T1" fmla="*/ 32 h 408"/>
                    <a:gd name="T2" fmla="*/ 1830 w 1832"/>
                    <a:gd name="T3" fmla="*/ 66 h 408"/>
                    <a:gd name="T4" fmla="*/ 1814 w 1832"/>
                    <a:gd name="T5" fmla="*/ 128 h 408"/>
                    <a:gd name="T6" fmla="*/ 1788 w 1832"/>
                    <a:gd name="T7" fmla="*/ 188 h 408"/>
                    <a:gd name="T8" fmla="*/ 1754 w 1832"/>
                    <a:gd name="T9" fmla="*/ 240 h 408"/>
                    <a:gd name="T10" fmla="*/ 1712 w 1832"/>
                    <a:gd name="T11" fmla="*/ 288 h 408"/>
                    <a:gd name="T12" fmla="*/ 1664 w 1832"/>
                    <a:gd name="T13" fmla="*/ 330 h 408"/>
                    <a:gd name="T14" fmla="*/ 1610 w 1832"/>
                    <a:gd name="T15" fmla="*/ 362 h 408"/>
                    <a:gd name="T16" fmla="*/ 1550 w 1832"/>
                    <a:gd name="T17" fmla="*/ 388 h 408"/>
                    <a:gd name="T18" fmla="*/ 1486 w 1832"/>
                    <a:gd name="T19" fmla="*/ 402 h 408"/>
                    <a:gd name="T20" fmla="*/ 1418 w 1832"/>
                    <a:gd name="T21" fmla="*/ 408 h 408"/>
                    <a:gd name="T22" fmla="*/ 0 w 1832"/>
                    <a:gd name="T23" fmla="*/ 408 h 408"/>
                    <a:gd name="T24" fmla="*/ 0 w 1832"/>
                    <a:gd name="T25" fmla="*/ 0 h 408"/>
                    <a:gd name="T26" fmla="*/ 1832 w 1832"/>
                    <a:gd name="T27" fmla="*/ 0 h 408"/>
                    <a:gd name="T28" fmla="*/ 1832 w 1832"/>
                    <a:gd name="T29" fmla="*/ 32 h 408"/>
                    <a:gd name="T30" fmla="*/ 1832 w 1832"/>
                    <a:gd name="T31" fmla="*/ 32 h 408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1832"/>
                    <a:gd name="T49" fmla="*/ 0 h 408"/>
                    <a:gd name="T50" fmla="*/ 1832 w 1832"/>
                    <a:gd name="T51" fmla="*/ 408 h 408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1832" h="408">
                      <a:moveTo>
                        <a:pt x="1832" y="32"/>
                      </a:moveTo>
                      <a:lnTo>
                        <a:pt x="1830" y="66"/>
                      </a:lnTo>
                      <a:lnTo>
                        <a:pt x="1814" y="128"/>
                      </a:lnTo>
                      <a:lnTo>
                        <a:pt x="1788" y="188"/>
                      </a:lnTo>
                      <a:lnTo>
                        <a:pt x="1754" y="240"/>
                      </a:lnTo>
                      <a:lnTo>
                        <a:pt x="1712" y="288"/>
                      </a:lnTo>
                      <a:lnTo>
                        <a:pt x="1664" y="330"/>
                      </a:lnTo>
                      <a:lnTo>
                        <a:pt x="1610" y="362"/>
                      </a:lnTo>
                      <a:lnTo>
                        <a:pt x="1550" y="388"/>
                      </a:lnTo>
                      <a:lnTo>
                        <a:pt x="1486" y="402"/>
                      </a:lnTo>
                      <a:lnTo>
                        <a:pt x="1418" y="408"/>
                      </a:lnTo>
                      <a:lnTo>
                        <a:pt x="0" y="408"/>
                      </a:lnTo>
                      <a:lnTo>
                        <a:pt x="0" y="0"/>
                      </a:lnTo>
                      <a:lnTo>
                        <a:pt x="1832" y="0"/>
                      </a:lnTo>
                      <a:lnTo>
                        <a:pt x="1832" y="32"/>
                      </a:lnTo>
                      <a:close/>
                    </a:path>
                  </a:pathLst>
                </a:custGeom>
                <a:solidFill>
                  <a:srgbClr val="98B5B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6187" name="Freeform 12"/>
                <p:cNvSpPr>
                  <a:spLocks/>
                </p:cNvSpPr>
                <p:nvPr/>
              </p:nvSpPr>
              <p:spPr bwMode="gray">
                <a:xfrm>
                  <a:off x="3810" y="3058"/>
                  <a:ext cx="288" cy="334"/>
                </a:xfrm>
                <a:custGeom>
                  <a:avLst/>
                  <a:gdLst>
                    <a:gd name="T0" fmla="*/ 288 w 288"/>
                    <a:gd name="T1" fmla="*/ 0 h 334"/>
                    <a:gd name="T2" fmla="*/ 284 w 288"/>
                    <a:gd name="T3" fmla="*/ 52 h 334"/>
                    <a:gd name="T4" fmla="*/ 272 w 288"/>
                    <a:gd name="T5" fmla="*/ 98 h 334"/>
                    <a:gd name="T6" fmla="*/ 254 w 288"/>
                    <a:gd name="T7" fmla="*/ 140 h 334"/>
                    <a:gd name="T8" fmla="*/ 230 w 288"/>
                    <a:gd name="T9" fmla="*/ 176 h 334"/>
                    <a:gd name="T10" fmla="*/ 204 w 288"/>
                    <a:gd name="T11" fmla="*/ 208 h 334"/>
                    <a:gd name="T12" fmla="*/ 174 w 288"/>
                    <a:gd name="T13" fmla="*/ 238 h 334"/>
                    <a:gd name="T14" fmla="*/ 144 w 288"/>
                    <a:gd name="T15" fmla="*/ 262 h 334"/>
                    <a:gd name="T16" fmla="*/ 112 w 288"/>
                    <a:gd name="T17" fmla="*/ 282 h 334"/>
                    <a:gd name="T18" fmla="*/ 84 w 288"/>
                    <a:gd name="T19" fmla="*/ 298 h 334"/>
                    <a:gd name="T20" fmla="*/ 56 w 288"/>
                    <a:gd name="T21" fmla="*/ 312 h 334"/>
                    <a:gd name="T22" fmla="*/ 34 w 288"/>
                    <a:gd name="T23" fmla="*/ 322 h 334"/>
                    <a:gd name="T24" fmla="*/ 16 w 288"/>
                    <a:gd name="T25" fmla="*/ 328 h 334"/>
                    <a:gd name="T26" fmla="*/ 4 w 288"/>
                    <a:gd name="T27" fmla="*/ 332 h 334"/>
                    <a:gd name="T28" fmla="*/ 0 w 288"/>
                    <a:gd name="T29" fmla="*/ 334 h 334"/>
                    <a:gd name="T30" fmla="*/ 4 w 288"/>
                    <a:gd name="T31" fmla="*/ 332 h 334"/>
                    <a:gd name="T32" fmla="*/ 16 w 288"/>
                    <a:gd name="T33" fmla="*/ 326 h 334"/>
                    <a:gd name="T34" fmla="*/ 34 w 288"/>
                    <a:gd name="T35" fmla="*/ 318 h 334"/>
                    <a:gd name="T36" fmla="*/ 56 w 288"/>
                    <a:gd name="T37" fmla="*/ 304 h 334"/>
                    <a:gd name="T38" fmla="*/ 84 w 288"/>
                    <a:gd name="T39" fmla="*/ 288 h 334"/>
                    <a:gd name="T40" fmla="*/ 112 w 288"/>
                    <a:gd name="T41" fmla="*/ 266 h 334"/>
                    <a:gd name="T42" fmla="*/ 142 w 288"/>
                    <a:gd name="T43" fmla="*/ 242 h 334"/>
                    <a:gd name="T44" fmla="*/ 170 w 288"/>
                    <a:gd name="T45" fmla="*/ 212 h 334"/>
                    <a:gd name="T46" fmla="*/ 196 w 288"/>
                    <a:gd name="T47" fmla="*/ 180 h 334"/>
                    <a:gd name="T48" fmla="*/ 220 w 288"/>
                    <a:gd name="T49" fmla="*/ 142 h 334"/>
                    <a:gd name="T50" fmla="*/ 238 w 288"/>
                    <a:gd name="T51" fmla="*/ 100 h 334"/>
                    <a:gd name="T52" fmla="*/ 250 w 288"/>
                    <a:gd name="T53" fmla="*/ 54 h 334"/>
                    <a:gd name="T54" fmla="*/ 254 w 288"/>
                    <a:gd name="T55" fmla="*/ 2 h 334"/>
                    <a:gd name="T56" fmla="*/ 288 w 288"/>
                    <a:gd name="T57" fmla="*/ 0 h 334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288"/>
                    <a:gd name="T88" fmla="*/ 0 h 334"/>
                    <a:gd name="T89" fmla="*/ 288 w 288"/>
                    <a:gd name="T90" fmla="*/ 334 h 334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288" h="334">
                      <a:moveTo>
                        <a:pt x="288" y="0"/>
                      </a:moveTo>
                      <a:lnTo>
                        <a:pt x="284" y="52"/>
                      </a:lnTo>
                      <a:lnTo>
                        <a:pt x="272" y="98"/>
                      </a:lnTo>
                      <a:lnTo>
                        <a:pt x="254" y="140"/>
                      </a:lnTo>
                      <a:lnTo>
                        <a:pt x="230" y="176"/>
                      </a:lnTo>
                      <a:lnTo>
                        <a:pt x="204" y="208"/>
                      </a:lnTo>
                      <a:lnTo>
                        <a:pt x="174" y="238"/>
                      </a:lnTo>
                      <a:lnTo>
                        <a:pt x="144" y="262"/>
                      </a:lnTo>
                      <a:lnTo>
                        <a:pt x="112" y="282"/>
                      </a:lnTo>
                      <a:lnTo>
                        <a:pt x="84" y="298"/>
                      </a:lnTo>
                      <a:lnTo>
                        <a:pt x="56" y="312"/>
                      </a:lnTo>
                      <a:lnTo>
                        <a:pt x="34" y="322"/>
                      </a:lnTo>
                      <a:lnTo>
                        <a:pt x="16" y="328"/>
                      </a:lnTo>
                      <a:lnTo>
                        <a:pt x="4" y="332"/>
                      </a:lnTo>
                      <a:lnTo>
                        <a:pt x="0" y="334"/>
                      </a:lnTo>
                      <a:lnTo>
                        <a:pt x="4" y="332"/>
                      </a:lnTo>
                      <a:lnTo>
                        <a:pt x="16" y="326"/>
                      </a:lnTo>
                      <a:lnTo>
                        <a:pt x="34" y="318"/>
                      </a:lnTo>
                      <a:lnTo>
                        <a:pt x="56" y="304"/>
                      </a:lnTo>
                      <a:lnTo>
                        <a:pt x="84" y="288"/>
                      </a:lnTo>
                      <a:lnTo>
                        <a:pt x="112" y="266"/>
                      </a:lnTo>
                      <a:lnTo>
                        <a:pt x="142" y="242"/>
                      </a:lnTo>
                      <a:lnTo>
                        <a:pt x="170" y="212"/>
                      </a:lnTo>
                      <a:lnTo>
                        <a:pt x="196" y="180"/>
                      </a:lnTo>
                      <a:lnTo>
                        <a:pt x="220" y="142"/>
                      </a:lnTo>
                      <a:lnTo>
                        <a:pt x="238" y="100"/>
                      </a:lnTo>
                      <a:lnTo>
                        <a:pt x="250" y="54"/>
                      </a:lnTo>
                      <a:lnTo>
                        <a:pt x="254" y="2"/>
                      </a:lnTo>
                      <a:lnTo>
                        <a:pt x="288" y="0"/>
                      </a:lnTo>
                      <a:close/>
                    </a:path>
                  </a:pathLst>
                </a:custGeom>
                <a:solidFill>
                  <a:srgbClr val="FFFFFF">
                    <a:alpha val="49019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>
                    <a:ea typeface="宋体" panose="02010600030101010101" pitchFamily="2" charset="-122"/>
                  </a:endParaRPr>
                </a:p>
              </p:txBody>
            </p:sp>
          </p:grpSp>
        </p:grpSp>
        <p:grpSp>
          <p:nvGrpSpPr>
            <p:cNvPr id="6172" name="Group 13"/>
            <p:cNvGrpSpPr>
              <a:grpSpLocks/>
            </p:cNvGrpSpPr>
            <p:nvPr/>
          </p:nvGrpSpPr>
          <p:grpSpPr bwMode="auto">
            <a:xfrm>
              <a:off x="6964277" y="2438400"/>
              <a:ext cx="1390558" cy="1406292"/>
              <a:chOff x="2789" y="1625"/>
              <a:chExt cx="907" cy="907"/>
            </a:xfrm>
          </p:grpSpPr>
          <p:sp>
            <p:nvSpPr>
              <p:cNvPr id="6175" name="Oval 14"/>
              <p:cNvSpPr>
                <a:spLocks noChangeArrowheads="1"/>
              </p:cNvSpPr>
              <p:nvPr/>
            </p:nvSpPr>
            <p:spPr bwMode="gray">
              <a:xfrm>
                <a:off x="2789" y="1625"/>
                <a:ext cx="907" cy="907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rgbClr val="83A6A7"/>
                  </a:gs>
                  <a:gs pos="100000">
                    <a:srgbClr val="FFFFF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zh-CN" altLang="en-US">
                  <a:ea typeface="宋体" panose="02010600030101010101" pitchFamily="2" charset="-122"/>
                </a:endParaRPr>
              </a:p>
            </p:txBody>
          </p:sp>
          <p:sp>
            <p:nvSpPr>
              <p:cNvPr id="6176" name="Oval 15"/>
              <p:cNvSpPr>
                <a:spLocks noChangeArrowheads="1"/>
              </p:cNvSpPr>
              <p:nvPr/>
            </p:nvSpPr>
            <p:spPr bwMode="gray">
              <a:xfrm>
                <a:off x="2789" y="1625"/>
                <a:ext cx="907" cy="907"/>
              </a:xfrm>
              <a:prstGeom prst="ellipse">
                <a:avLst/>
              </a:prstGeom>
              <a:gradFill rotWithShape="1">
                <a:gsLst>
                  <a:gs pos="0">
                    <a:srgbClr val="83A6A7">
                      <a:alpha val="32001"/>
                    </a:srgbClr>
                  </a:gs>
                  <a:gs pos="100000">
                    <a:srgbClr val="000000">
                      <a:alpha val="89998"/>
                    </a:srgb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zh-CN" altLang="en-US">
                  <a:ea typeface="宋体" panose="02010600030101010101" pitchFamily="2" charset="-122"/>
                </a:endParaRPr>
              </a:p>
            </p:txBody>
          </p:sp>
          <p:sp>
            <p:nvSpPr>
              <p:cNvPr id="6177" name="Oval 16"/>
              <p:cNvSpPr>
                <a:spLocks noChangeArrowheads="1"/>
              </p:cNvSpPr>
              <p:nvPr/>
            </p:nvSpPr>
            <p:spPr bwMode="gray">
              <a:xfrm>
                <a:off x="2849" y="1684"/>
                <a:ext cx="787" cy="788"/>
              </a:xfrm>
              <a:prstGeom prst="ellipse">
                <a:avLst/>
              </a:prstGeom>
              <a:gradFill rotWithShape="1">
                <a:gsLst>
                  <a:gs pos="0">
                    <a:srgbClr val="475A5A"/>
                  </a:gs>
                  <a:gs pos="50000">
                    <a:srgbClr val="83A6A7"/>
                  </a:gs>
                  <a:gs pos="100000">
                    <a:srgbClr val="475A5A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zh-CN" altLang="en-US">
                  <a:ea typeface="宋体" panose="02010600030101010101" pitchFamily="2" charset="-122"/>
                </a:endParaRPr>
              </a:p>
            </p:txBody>
          </p:sp>
          <p:sp>
            <p:nvSpPr>
              <p:cNvPr id="6178" name="Oval 17"/>
              <p:cNvSpPr>
                <a:spLocks noChangeArrowheads="1"/>
              </p:cNvSpPr>
              <p:nvPr/>
            </p:nvSpPr>
            <p:spPr bwMode="gray">
              <a:xfrm>
                <a:off x="2849" y="1686"/>
                <a:ext cx="787" cy="788"/>
              </a:xfrm>
              <a:prstGeom prst="ellipse">
                <a:avLst/>
              </a:prstGeom>
              <a:gradFill rotWithShape="1">
                <a:gsLst>
                  <a:gs pos="0">
                    <a:srgbClr val="53696A"/>
                  </a:gs>
                  <a:gs pos="100000">
                    <a:srgbClr val="83A6A7">
                      <a:alpha val="0"/>
                    </a:srgb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zh-CN" altLang="en-US">
                  <a:ea typeface="宋体" panose="02010600030101010101" pitchFamily="2" charset="-122"/>
                </a:endParaRPr>
              </a:p>
            </p:txBody>
          </p:sp>
          <p:sp>
            <p:nvSpPr>
              <p:cNvPr id="6179" name="Oval 18"/>
              <p:cNvSpPr>
                <a:spLocks noChangeArrowheads="1"/>
              </p:cNvSpPr>
              <p:nvPr/>
            </p:nvSpPr>
            <p:spPr bwMode="gray">
              <a:xfrm>
                <a:off x="2888" y="1724"/>
                <a:ext cx="709" cy="709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zh-CN" altLang="en-US">
                  <a:ea typeface="宋体" panose="02010600030101010101" pitchFamily="2" charset="-122"/>
                </a:endParaRPr>
              </a:p>
            </p:txBody>
          </p:sp>
          <p:grpSp>
            <p:nvGrpSpPr>
              <p:cNvPr id="6180" name="Group 19"/>
              <p:cNvGrpSpPr>
                <a:grpSpLocks/>
              </p:cNvGrpSpPr>
              <p:nvPr/>
            </p:nvGrpSpPr>
            <p:grpSpPr bwMode="auto">
              <a:xfrm>
                <a:off x="2899" y="1735"/>
                <a:ext cx="687" cy="688"/>
                <a:chOff x="4166" y="1706"/>
                <a:chExt cx="1252" cy="1252"/>
              </a:xfrm>
            </p:grpSpPr>
            <p:sp>
              <p:nvSpPr>
                <p:cNvPr id="6181" name="Oval 20"/>
                <p:cNvSpPr>
                  <a:spLocks noChangeArrowheads="1"/>
                </p:cNvSpPr>
                <p:nvPr/>
              </p:nvSpPr>
              <p:spPr bwMode="gray">
                <a:xfrm>
                  <a:off x="4166" y="1706"/>
                  <a:ext cx="1252" cy="125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636869"/>
                    </a:gs>
                    <a:gs pos="100000">
                      <a:srgbClr val="D6E1E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6182" name="Oval 21"/>
                <p:cNvSpPr>
                  <a:spLocks noChangeArrowheads="1"/>
                </p:cNvSpPr>
                <p:nvPr/>
              </p:nvSpPr>
              <p:spPr bwMode="gray">
                <a:xfrm>
                  <a:off x="4182" y="1713"/>
                  <a:ext cx="1222" cy="122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F1F5F5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6183" name="Oval 22"/>
                <p:cNvSpPr>
                  <a:spLocks noChangeArrowheads="1"/>
                </p:cNvSpPr>
                <p:nvPr/>
              </p:nvSpPr>
              <p:spPr bwMode="gray">
                <a:xfrm>
                  <a:off x="4195" y="1725"/>
                  <a:ext cx="1162" cy="114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AAB2B3"/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zh-CN" altLang="en-US">
                    <a:ea typeface="宋体" panose="02010600030101010101" pitchFamily="2" charset="-122"/>
                  </a:endParaRPr>
                </a:p>
              </p:txBody>
            </p:sp>
          </p:grpSp>
        </p:grpSp>
        <p:sp>
          <p:nvSpPr>
            <p:cNvPr id="6173" name="Text Box 81"/>
            <p:cNvSpPr txBox="1">
              <a:spLocks noChangeArrowheads="1"/>
            </p:cNvSpPr>
            <p:nvPr/>
          </p:nvSpPr>
          <p:spPr bwMode="gray">
            <a:xfrm rot="3925970">
              <a:off x="7294034" y="4347785"/>
              <a:ext cx="12170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zh-CN" altLang="en-US" sz="2000" b="1">
                  <a:solidFill>
                    <a:srgbClr val="C00000"/>
                  </a:solidFill>
                  <a:ea typeface="宋体" panose="02010600030101010101" pitchFamily="2" charset="-122"/>
                </a:rPr>
                <a:t>加工单位</a:t>
              </a:r>
              <a:endParaRPr lang="en-US" altLang="zh-CN" sz="2000" b="1">
                <a:solidFill>
                  <a:srgbClr val="C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6174" name="Text Box 82"/>
            <p:cNvSpPr txBox="1">
              <a:spLocks noChangeArrowheads="1"/>
            </p:cNvSpPr>
            <p:nvPr/>
          </p:nvSpPr>
          <p:spPr bwMode="gray">
            <a:xfrm rot="3925970">
              <a:off x="7653708" y="4161305"/>
              <a:ext cx="126162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zh-CN" altLang="en-US" sz="1400" b="1">
                  <a:solidFill>
                    <a:srgbClr val="C00000"/>
                  </a:solidFill>
                  <a:ea typeface="宋体" panose="02010600030101010101" pitchFamily="2" charset="-122"/>
                </a:rPr>
                <a:t>获取质检结果</a:t>
              </a:r>
              <a:endParaRPr lang="en-US" altLang="zh-CN" sz="1400" b="1">
                <a:solidFill>
                  <a:srgbClr val="C00000"/>
                </a:solidFill>
                <a:ea typeface="宋体" panose="02010600030101010101" pitchFamily="2" charset="-122"/>
              </a:endParaRPr>
            </a:p>
          </p:txBody>
        </p:sp>
      </p:grpSp>
      <p:sp>
        <p:nvSpPr>
          <p:cNvPr id="107" name="Oval 76"/>
          <p:cNvSpPr>
            <a:spLocks noChangeArrowheads="1"/>
          </p:cNvSpPr>
          <p:nvPr/>
        </p:nvSpPr>
        <p:spPr bwMode="gray">
          <a:xfrm rot="-5400000">
            <a:off x="2170112" y="2249488"/>
            <a:ext cx="868363" cy="788988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D6E1E2">
                  <a:alpha val="37999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CN" b="1">
                <a:solidFill>
                  <a:srgbClr val="C00000"/>
                </a:solidFill>
                <a:ea typeface="宋体" panose="02010600030101010101" pitchFamily="2" charset="-122"/>
              </a:rPr>
              <a:t>2</a:t>
            </a:r>
            <a:endParaRPr lang="zh-CN" altLang="en-US" b="1">
              <a:solidFill>
                <a:srgbClr val="C00000"/>
              </a:solidFill>
              <a:ea typeface="宋体" panose="02010600030101010101" pitchFamily="2" charset="-122"/>
            </a:endParaRPr>
          </a:p>
        </p:txBody>
      </p:sp>
      <p:sp>
        <p:nvSpPr>
          <p:cNvPr id="306" name="Oval 76"/>
          <p:cNvSpPr>
            <a:spLocks noChangeArrowheads="1"/>
          </p:cNvSpPr>
          <p:nvPr/>
        </p:nvSpPr>
        <p:spPr bwMode="gray">
          <a:xfrm rot="-5400000">
            <a:off x="3846512" y="2249488"/>
            <a:ext cx="868363" cy="788988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D6E1E2">
                  <a:alpha val="37999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CN" b="1">
                <a:solidFill>
                  <a:srgbClr val="C00000"/>
                </a:solidFill>
                <a:ea typeface="宋体" panose="02010600030101010101" pitchFamily="2" charset="-122"/>
              </a:rPr>
              <a:t>3</a:t>
            </a:r>
            <a:endParaRPr lang="zh-CN" altLang="en-US" b="1">
              <a:solidFill>
                <a:srgbClr val="C00000"/>
              </a:solidFill>
              <a:ea typeface="宋体" panose="02010600030101010101" pitchFamily="2" charset="-122"/>
            </a:endParaRPr>
          </a:p>
        </p:txBody>
      </p:sp>
      <p:sp>
        <p:nvSpPr>
          <p:cNvPr id="307" name="Oval 76"/>
          <p:cNvSpPr>
            <a:spLocks noChangeArrowheads="1"/>
          </p:cNvSpPr>
          <p:nvPr/>
        </p:nvSpPr>
        <p:spPr bwMode="gray">
          <a:xfrm rot="-5400000">
            <a:off x="5522912" y="2249488"/>
            <a:ext cx="868363" cy="788988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D6E1E2">
                  <a:alpha val="37999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CN" b="1">
                <a:solidFill>
                  <a:srgbClr val="C00000"/>
                </a:solidFill>
                <a:ea typeface="宋体" panose="02010600030101010101" pitchFamily="2" charset="-122"/>
              </a:rPr>
              <a:t>4</a:t>
            </a:r>
            <a:endParaRPr lang="zh-CN" altLang="en-US" b="1">
              <a:solidFill>
                <a:srgbClr val="C00000"/>
              </a:solidFill>
              <a:ea typeface="宋体" panose="02010600030101010101" pitchFamily="2" charset="-122"/>
            </a:endParaRPr>
          </a:p>
        </p:txBody>
      </p:sp>
      <p:sp>
        <p:nvSpPr>
          <p:cNvPr id="308" name="Oval 76"/>
          <p:cNvSpPr>
            <a:spLocks noChangeArrowheads="1"/>
          </p:cNvSpPr>
          <p:nvPr/>
        </p:nvSpPr>
        <p:spPr bwMode="gray">
          <a:xfrm rot="-5400000">
            <a:off x="7199312" y="2249488"/>
            <a:ext cx="868363" cy="788988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D6E1E2">
                  <a:alpha val="37999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CN" b="1">
                <a:solidFill>
                  <a:srgbClr val="C00000"/>
                </a:solidFill>
                <a:ea typeface="宋体" panose="02010600030101010101" pitchFamily="2" charset="-122"/>
              </a:rPr>
              <a:t>5</a:t>
            </a:r>
            <a:endParaRPr lang="zh-CN" altLang="en-US" b="1">
              <a:solidFill>
                <a:srgbClr val="C00000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" grpId="0" animBg="1"/>
      <p:bldP spid="306" grpId="0" animBg="1"/>
      <p:bldP spid="307" grpId="0" animBg="1"/>
      <p:bldP spid="30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>
                <a:ea typeface="宋体" panose="02010600030101010101" pitchFamily="2" charset="-122"/>
              </a:rPr>
              <a:t>质检基本流程</a:t>
            </a:r>
          </a:p>
        </p:txBody>
      </p:sp>
      <p:pic>
        <p:nvPicPr>
          <p:cNvPr id="7171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81000" y="1600200"/>
            <a:ext cx="8229600" cy="4572000"/>
          </a:xfrm>
          <a:effectLst>
            <a:outerShdw algn="ctr" rotWithShape="0">
              <a:schemeClr val="bg2">
                <a:alpha val="50000"/>
              </a:scheme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>
              <a:ea typeface="宋体" panose="02010600030101010101" pitchFamily="2" charset="-122"/>
            </a:endParaRPr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smtClean="0">
              <a:ea typeface="宋体" panose="02010600030101010101" pitchFamily="2" charset="-122"/>
            </a:endParaRPr>
          </a:p>
          <a:p>
            <a:endParaRPr lang="en-US" altLang="zh-CN" smtClean="0">
              <a:ea typeface="宋体" panose="02010600030101010101" pitchFamily="2" charset="-122"/>
            </a:endParaRPr>
          </a:p>
          <a:p>
            <a:endParaRPr lang="en-US" altLang="zh-CN" smtClean="0">
              <a:ea typeface="宋体" panose="02010600030101010101" pitchFamily="2" charset="-122"/>
            </a:endParaRPr>
          </a:p>
          <a:p>
            <a:endParaRPr lang="en-US" altLang="zh-CN" smtClean="0">
              <a:ea typeface="宋体" panose="02010600030101010101" pitchFamily="2" charset="-122"/>
            </a:endParaRPr>
          </a:p>
          <a:p>
            <a:r>
              <a:rPr lang="en-US" altLang="zh-CN" sz="4000" smtClean="0">
                <a:ea typeface="宋体" panose="02010600030101010101" pitchFamily="2" charset="-122"/>
              </a:rPr>
              <a:t>               </a:t>
            </a:r>
            <a:r>
              <a:rPr lang="zh-CN" altLang="en-US" sz="4000" smtClean="0">
                <a:ea typeface="宋体" panose="02010600030101010101" pitchFamily="2" charset="-122"/>
              </a:rPr>
              <a:t>二：抽样模型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smtClean="0">
                <a:ea typeface="宋体" panose="02010600030101010101" pitchFamily="2" charset="-122"/>
              </a:rPr>
              <a:t>抽样模型</a:t>
            </a:r>
            <a:br>
              <a:rPr lang="zh-CN" altLang="en-US" b="1" smtClean="0">
                <a:ea typeface="宋体" panose="02010600030101010101" pitchFamily="2" charset="-122"/>
              </a:rPr>
            </a:br>
            <a:endParaRPr lang="en-US" altLang="zh-CN" smtClean="0">
              <a:ea typeface="宋体" panose="02010600030101010101" pitchFamily="2" charset="-122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04925"/>
            <a:ext cx="7772400" cy="4714875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zh-CN" altLang="en-US" sz="2400" smtClean="0">
                <a:ea typeface="宋体" panose="02010600030101010101" pitchFamily="2" charset="-122"/>
              </a:rPr>
              <a:t>电子书的质检主要分两个部分，</a:t>
            </a:r>
            <a:endParaRPr lang="en-US" altLang="zh-CN" sz="2400" smtClean="0">
              <a:ea typeface="宋体" panose="02010600030101010101" pitchFamily="2" charset="-122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sz="2400" b="1" smtClean="0">
                <a:ea typeface="宋体" panose="02010600030101010101" pitchFamily="2" charset="-122"/>
              </a:rPr>
              <a:t>机器质检</a:t>
            </a:r>
            <a:endParaRPr lang="en-US" altLang="zh-CN" sz="2400" b="1" smtClean="0">
              <a:ea typeface="宋体" panose="02010600030101010101" pitchFamily="2" charset="-122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sz="2400" b="1" smtClean="0">
                <a:ea typeface="宋体" panose="02010600030101010101" pitchFamily="2" charset="-122"/>
              </a:rPr>
              <a:t>人工质检</a:t>
            </a:r>
            <a:endParaRPr lang="en-US" altLang="zh-CN" sz="2400" b="1" smtClean="0">
              <a:ea typeface="宋体" panose="02010600030101010101" pitchFamily="2" charset="-122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400" b="1" smtClean="0">
              <a:ea typeface="宋体" panose="02010600030101010101" pitchFamily="2" charset="-122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CN" altLang="en-US" sz="2400" smtClean="0">
                <a:ea typeface="宋体" panose="02010600030101010101" pitchFamily="2" charset="-122"/>
              </a:rPr>
              <a:t>其中机器质检为</a:t>
            </a:r>
            <a:r>
              <a:rPr lang="en-US" altLang="zh-CN" sz="2400" smtClean="0">
                <a:ea typeface="宋体" panose="02010600030101010101" pitchFamily="2" charset="-122"/>
              </a:rPr>
              <a:t>100%</a:t>
            </a:r>
            <a:r>
              <a:rPr lang="zh-CN" altLang="en-US" sz="2400" smtClean="0">
                <a:ea typeface="宋体" panose="02010600030101010101" pitchFamily="2" charset="-122"/>
              </a:rPr>
              <a:t>质检，这里说的抽样模型是相对于人工质检来说的</a:t>
            </a:r>
            <a:r>
              <a:rPr lang="en-US" altLang="zh-CN" sz="2400" smtClean="0">
                <a:ea typeface="宋体" panose="02010600030101010101" pitchFamily="2" charset="-122"/>
              </a:rPr>
              <a:t>. </a:t>
            </a:r>
          </a:p>
          <a:p>
            <a:pPr lvl="1" eaLnBrk="1" hangingPunct="1">
              <a:lnSpc>
                <a:spcPct val="90000"/>
              </a:lnSpc>
            </a:pPr>
            <a:endParaRPr lang="en-US" altLang="zh-CN" sz="2400" smtClean="0">
              <a:ea typeface="宋体" panose="02010600030101010101" pitchFamily="2" charset="-122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CN" altLang="en-US" sz="2400" smtClean="0">
                <a:ea typeface="宋体" panose="02010600030101010101" pitchFamily="2" charset="-122"/>
              </a:rPr>
              <a:t>质检系统抽样采用的是</a:t>
            </a:r>
            <a:r>
              <a:rPr lang="en-US" altLang="zh-CN" sz="2400" smtClean="0">
                <a:ea typeface="宋体" panose="02010600030101010101" pitchFamily="2" charset="-122"/>
              </a:rPr>
              <a:t>GBT 2828.2-2008</a:t>
            </a:r>
            <a:r>
              <a:rPr lang="zh-CN" altLang="en-US" sz="2400" smtClean="0">
                <a:ea typeface="宋体" panose="02010600030101010101" pitchFamily="2" charset="-122"/>
              </a:rPr>
              <a:t>国家标准</a:t>
            </a:r>
            <a:r>
              <a:rPr lang="en-US" altLang="zh-CN" sz="2400" smtClean="0">
                <a:ea typeface="宋体" panose="02010600030101010101" pitchFamily="2" charset="-122"/>
              </a:rPr>
              <a:t>.</a:t>
            </a:r>
          </a:p>
          <a:p>
            <a:pPr lvl="1" eaLnBrk="1" hangingPunct="1">
              <a:lnSpc>
                <a:spcPct val="90000"/>
              </a:lnSpc>
            </a:pPr>
            <a:endParaRPr lang="en-US" altLang="zh-CN" sz="2400" smtClean="0">
              <a:ea typeface="宋体" panose="02010600030101010101" pitchFamily="2" charset="-122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CN" altLang="en-US" sz="2400" smtClean="0">
                <a:ea typeface="宋体" panose="02010600030101010101" pitchFamily="2" charset="-122"/>
              </a:rPr>
              <a:t>标准抽取样本数量、加工单位质检的人工质检历史通过率、资源类型权重计算获得实际抽检样本数量</a:t>
            </a:r>
            <a:endParaRPr lang="en-US" altLang="zh-CN" sz="2400" smtClean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panose="02010600030101010101" pitchFamily="2" charset="-122"/>
              </a:rPr>
              <a:t>GBT2828.2-2008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04925"/>
            <a:ext cx="777240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400" smtClean="0">
              <a:ea typeface="宋体" panose="02010600030101010101" pitchFamily="2" charset="-122"/>
            </a:endParaRPr>
          </a:p>
        </p:txBody>
      </p:sp>
      <p:pic>
        <p:nvPicPr>
          <p:cNvPr id="10244" name="图片 4" descr="未命名1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066800"/>
            <a:ext cx="8210550" cy="526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>
                <a:ea typeface="宋体" panose="02010600030101010101" pitchFamily="2" charset="-122"/>
              </a:rPr>
              <a:t>抽样模型公式</a:t>
            </a:r>
          </a:p>
        </p:txBody>
      </p:sp>
      <p:sp>
        <p:nvSpPr>
          <p:cNvPr id="11267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smtClean="0">
              <a:ea typeface="宋体" panose="02010600030101010101" pitchFamily="2" charset="-122"/>
            </a:endParaRPr>
          </a:p>
          <a:p>
            <a:endParaRPr lang="en-US" altLang="zh-CN" smtClean="0">
              <a:ea typeface="宋体" panose="02010600030101010101" pitchFamily="2" charset="-122"/>
            </a:endParaRPr>
          </a:p>
          <a:p>
            <a:r>
              <a:rPr lang="en-US" altLang="zh-CN" smtClean="0">
                <a:ea typeface="宋体" panose="02010600030101010101" pitchFamily="2" charset="-122"/>
              </a:rPr>
              <a:t>      </a:t>
            </a:r>
            <a:r>
              <a:rPr lang="zh-CN" altLang="en-US" b="1" smtClean="0">
                <a:ea typeface="宋体" panose="02010600030101010101" pitchFamily="2" charset="-122"/>
              </a:rPr>
              <a:t>（样本数量</a:t>
            </a:r>
            <a:r>
              <a:rPr lang="en-US" altLang="zh-CN" b="1" smtClean="0">
                <a:ea typeface="宋体" panose="02010600030101010101" pitchFamily="2" charset="-122"/>
              </a:rPr>
              <a:t>/</a:t>
            </a:r>
            <a:r>
              <a:rPr lang="zh-CN" altLang="en-US" b="1" smtClean="0">
                <a:ea typeface="宋体" panose="02010600030101010101" pitchFamily="2" charset="-122"/>
              </a:rPr>
              <a:t>历史通过率）</a:t>
            </a:r>
            <a:r>
              <a:rPr lang="en-US" altLang="zh-CN" b="1" smtClean="0">
                <a:ea typeface="宋体" panose="02010600030101010101" pitchFamily="2" charset="-122"/>
              </a:rPr>
              <a:t>*</a:t>
            </a:r>
            <a:r>
              <a:rPr lang="zh-CN" altLang="en-US" b="1" smtClean="0">
                <a:ea typeface="宋体" panose="02010600030101010101" pitchFamily="2" charset="-122"/>
              </a:rPr>
              <a:t>类型权重</a:t>
            </a:r>
            <a:endParaRPr lang="en-US" altLang="zh-CN" b="1" smtClean="0">
              <a:ea typeface="宋体" panose="02010600030101010101" pitchFamily="2" charset="-122"/>
            </a:endParaRPr>
          </a:p>
          <a:p>
            <a:endParaRPr lang="en-US" altLang="zh-CN" smtClean="0">
              <a:ea typeface="宋体" panose="02010600030101010101" pitchFamily="2" charset="-122"/>
            </a:endParaRPr>
          </a:p>
          <a:p>
            <a:r>
              <a:rPr lang="en-US" altLang="zh-CN" sz="2400" smtClean="0">
                <a:ea typeface="宋体" panose="02010600030101010101" pitchFamily="2" charset="-122"/>
              </a:rPr>
              <a:t>    </a:t>
            </a:r>
            <a:r>
              <a:rPr lang="zh-CN" altLang="en-US" sz="2400" smtClean="0">
                <a:ea typeface="宋体" panose="02010600030101010101" pitchFamily="2" charset="-122"/>
              </a:rPr>
              <a:t>样本数：根据允许缺陷率查表得</a:t>
            </a:r>
            <a:endParaRPr lang="en-US" altLang="zh-CN" sz="2400" smtClean="0">
              <a:ea typeface="宋体" panose="02010600030101010101" pitchFamily="2" charset="-122"/>
            </a:endParaRPr>
          </a:p>
          <a:p>
            <a:r>
              <a:rPr lang="en-US" altLang="zh-CN" sz="2400" smtClean="0">
                <a:ea typeface="宋体" panose="02010600030101010101" pitchFamily="2" charset="-122"/>
              </a:rPr>
              <a:t>    </a:t>
            </a:r>
            <a:r>
              <a:rPr lang="zh-CN" altLang="en-US" sz="2400" smtClean="0">
                <a:ea typeface="宋体" panose="02010600030101010101" pitchFamily="2" charset="-122"/>
              </a:rPr>
              <a:t>历史通过率：根据历史质检情况计算</a:t>
            </a:r>
            <a:endParaRPr lang="en-US" altLang="zh-CN" sz="2400" smtClean="0">
              <a:ea typeface="宋体" panose="02010600030101010101" pitchFamily="2" charset="-122"/>
            </a:endParaRPr>
          </a:p>
          <a:p>
            <a:r>
              <a:rPr lang="en-US" altLang="zh-CN" sz="2400" smtClean="0">
                <a:ea typeface="宋体" panose="02010600030101010101" pitchFamily="2" charset="-122"/>
              </a:rPr>
              <a:t>    </a:t>
            </a:r>
            <a:r>
              <a:rPr lang="zh-CN" altLang="en-US" sz="2400" smtClean="0">
                <a:ea typeface="宋体" panose="02010600030101010101" pitchFamily="2" charset="-122"/>
              </a:rPr>
              <a:t>类型权重：不同类型资源有不同权重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mple">
  <a:themeElements>
    <a:clrScheme name="sample 3">
      <a:dk1>
        <a:srgbClr val="0B398B"/>
      </a:dk1>
      <a:lt1>
        <a:srgbClr val="D1D1D1"/>
      </a:lt1>
      <a:dk2>
        <a:srgbClr val="000072"/>
      </a:dk2>
      <a:lt2>
        <a:srgbClr val="FFFFFF"/>
      </a:lt2>
      <a:accent1>
        <a:srgbClr val="003BB2"/>
      </a:accent1>
      <a:accent2>
        <a:srgbClr val="4DA6FF"/>
      </a:accent2>
      <a:accent3>
        <a:srgbClr val="AAAABC"/>
      </a:accent3>
      <a:accent4>
        <a:srgbClr val="B2B2B2"/>
      </a:accent4>
      <a:accent5>
        <a:srgbClr val="AAAFD5"/>
      </a:accent5>
      <a:accent6>
        <a:srgbClr val="4596E7"/>
      </a:accent6>
      <a:hlink>
        <a:srgbClr val="00D69E"/>
      </a:hlink>
      <a:folHlink>
        <a:srgbClr val="D46AE8"/>
      </a:folHlink>
    </a:clrScheme>
    <a:fontScheme name="sa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1">
        <a:dk1>
          <a:srgbClr val="333333"/>
        </a:dk1>
        <a:lt1>
          <a:srgbClr val="FFFFFF"/>
        </a:lt1>
        <a:dk2>
          <a:srgbClr val="470E03"/>
        </a:dk2>
        <a:lt2>
          <a:srgbClr val="FFFFFF"/>
        </a:lt2>
        <a:accent1>
          <a:srgbClr val="CC6600"/>
        </a:accent1>
        <a:accent2>
          <a:srgbClr val="99CCFF"/>
        </a:accent2>
        <a:accent3>
          <a:srgbClr val="B1AAAA"/>
        </a:accent3>
        <a:accent4>
          <a:srgbClr val="DADADA"/>
        </a:accent4>
        <a:accent5>
          <a:srgbClr val="E2B8AA"/>
        </a:accent5>
        <a:accent6>
          <a:srgbClr val="8AB9E7"/>
        </a:accent6>
        <a:hlink>
          <a:srgbClr val="2EB62E"/>
        </a:hlink>
        <a:folHlink>
          <a:srgbClr val="E88A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ple 2">
        <a:dk1>
          <a:srgbClr val="000000"/>
        </a:dk1>
        <a:lt1>
          <a:srgbClr val="D1D1D1"/>
        </a:lt1>
        <a:dk2>
          <a:srgbClr val="003600"/>
        </a:dk2>
        <a:lt2>
          <a:srgbClr val="FFFFFF"/>
        </a:lt2>
        <a:accent1>
          <a:srgbClr val="26A84E"/>
        </a:accent1>
        <a:accent2>
          <a:srgbClr val="C7E46A"/>
        </a:accent2>
        <a:accent3>
          <a:srgbClr val="AAAEAA"/>
        </a:accent3>
        <a:accent4>
          <a:srgbClr val="B2B2B2"/>
        </a:accent4>
        <a:accent5>
          <a:srgbClr val="ACD1B2"/>
        </a:accent5>
        <a:accent6>
          <a:srgbClr val="B4CF5F"/>
        </a:accent6>
        <a:hlink>
          <a:srgbClr val="00D69E"/>
        </a:hlink>
        <a:folHlink>
          <a:srgbClr val="4466A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ple 3">
        <a:dk1>
          <a:srgbClr val="0B398B"/>
        </a:dk1>
        <a:lt1>
          <a:srgbClr val="D1D1D1"/>
        </a:lt1>
        <a:dk2>
          <a:srgbClr val="000072"/>
        </a:dk2>
        <a:lt2>
          <a:srgbClr val="FFFFFF"/>
        </a:lt2>
        <a:accent1>
          <a:srgbClr val="003BB2"/>
        </a:accent1>
        <a:accent2>
          <a:srgbClr val="4DA6FF"/>
        </a:accent2>
        <a:accent3>
          <a:srgbClr val="AAAABC"/>
        </a:accent3>
        <a:accent4>
          <a:srgbClr val="B2B2B2"/>
        </a:accent4>
        <a:accent5>
          <a:srgbClr val="AAAFD5"/>
        </a:accent5>
        <a:accent6>
          <a:srgbClr val="4596E7"/>
        </a:accent6>
        <a:hlink>
          <a:srgbClr val="00D69E"/>
        </a:hlink>
        <a:folHlink>
          <a:srgbClr val="D46AE8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873</TotalTime>
  <Words>1243</Words>
  <Application>Microsoft Office PowerPoint</Application>
  <PresentationFormat>全屏显示(4:3)</PresentationFormat>
  <Paragraphs>176</Paragraphs>
  <Slides>24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0" baseType="lpstr">
      <vt:lpstr>Arial</vt:lpstr>
      <vt:lpstr>Wingdings</vt:lpstr>
      <vt:lpstr>Calibri</vt:lpstr>
      <vt:lpstr>宋体</vt:lpstr>
      <vt:lpstr>Verdana</vt:lpstr>
      <vt:lpstr>sample</vt:lpstr>
      <vt:lpstr>CADAL质检过程</vt:lpstr>
      <vt:lpstr>Contents</vt:lpstr>
      <vt:lpstr>PowerPoint 演示文稿</vt:lpstr>
      <vt:lpstr>质检流程</vt:lpstr>
      <vt:lpstr>质检基本流程</vt:lpstr>
      <vt:lpstr>PowerPoint 演示文稿</vt:lpstr>
      <vt:lpstr>抽样模型 </vt:lpstr>
      <vt:lpstr>GBT2828.2-2008</vt:lpstr>
      <vt:lpstr>抽样模型公式</vt:lpstr>
      <vt:lpstr>抽样模型</vt:lpstr>
      <vt:lpstr>PowerPoint 演示文稿</vt:lpstr>
      <vt:lpstr>PowerPoint 演示文稿</vt:lpstr>
      <vt:lpstr>PowerPoint 演示文稿</vt:lpstr>
      <vt:lpstr> 机器质检内容 </vt:lpstr>
      <vt:lpstr> 人工质检内容 </vt:lpstr>
      <vt:lpstr>正确的dc.xml</vt:lpstr>
      <vt:lpstr>PowerPoint 演示文稿</vt:lpstr>
      <vt:lpstr>PowerPoint 演示文稿</vt:lpstr>
      <vt:lpstr> 根据质检通过率的处理 </vt:lpstr>
      <vt:lpstr>质量预警的处理</vt:lpstr>
      <vt:lpstr>PowerPoint 演示文稿</vt:lpstr>
      <vt:lpstr>PowerPoint 演示文稿</vt:lpstr>
      <vt:lpstr>批次质检结果</vt:lpstr>
      <vt:lpstr>PowerPoint 演示文稿</vt:lpstr>
    </vt:vector>
  </TitlesOfParts>
  <Company>Guilddesign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Sung Ha, Park</dc:creator>
  <cp:lastModifiedBy>Kit</cp:lastModifiedBy>
  <cp:revision>122</cp:revision>
  <dcterms:created xsi:type="dcterms:W3CDTF">2004-08-26T06:30:40Z</dcterms:created>
  <dcterms:modified xsi:type="dcterms:W3CDTF">2019-09-26T04:12:05Z</dcterms:modified>
</cp:coreProperties>
</file>